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429" r:id="rId2"/>
    <p:sldId id="430" r:id="rId3"/>
    <p:sldId id="431" r:id="rId4"/>
    <p:sldId id="401" r:id="rId5"/>
    <p:sldId id="402" r:id="rId6"/>
    <p:sldId id="403" r:id="rId7"/>
    <p:sldId id="404" r:id="rId8"/>
    <p:sldId id="405" r:id="rId9"/>
    <p:sldId id="406" r:id="rId10"/>
    <p:sldId id="258" r:id="rId11"/>
    <p:sldId id="264" r:id="rId12"/>
    <p:sldId id="292" r:id="rId13"/>
    <p:sldId id="293" r:id="rId14"/>
    <p:sldId id="294" r:id="rId15"/>
    <p:sldId id="273" r:id="rId16"/>
    <p:sldId id="260" r:id="rId17"/>
    <p:sldId id="267" r:id="rId18"/>
    <p:sldId id="265" r:id="rId19"/>
    <p:sldId id="409" r:id="rId20"/>
    <p:sldId id="268" r:id="rId21"/>
    <p:sldId id="271" r:id="rId22"/>
    <p:sldId id="407" r:id="rId23"/>
    <p:sldId id="427" r:id="rId24"/>
    <p:sldId id="428" r:id="rId25"/>
    <p:sldId id="408" r:id="rId26"/>
    <p:sldId id="410"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333" autoAdjust="0"/>
  </p:normalViewPr>
  <p:slideViewPr>
    <p:cSldViewPr>
      <p:cViewPr varScale="1">
        <p:scale>
          <a:sx n="45" d="100"/>
          <a:sy n="45" d="100"/>
        </p:scale>
        <p:origin x="2106" y="6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771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1DF9403-5FD0-456B-8BFD-83A56507CC81}" type="datetimeFigureOut">
              <a:rPr lang="en-US" smtClean="0"/>
              <a:pPr/>
              <a:t>9/27/2019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E3B11C8-E3F2-4723-B19B-EDE1D217A34F}" type="slidenum">
              <a:rPr lang="en-US" smtClean="0"/>
              <a:pPr/>
              <a:t>‹#›</a:t>
            </a:fld>
            <a:endParaRPr lang="en-US"/>
          </a:p>
        </p:txBody>
      </p:sp>
    </p:spTree>
    <p:extLst>
      <p:ext uri="{BB962C8B-B14F-4D97-AF65-F5344CB8AC3E}">
        <p14:creationId xmlns:p14="http://schemas.microsoft.com/office/powerpoint/2010/main" val="1128203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A3FBA1B-0DB5-4379-8BFD-1824918E926A}" type="datetimeFigureOut">
              <a:rPr lang="en-US" smtClean="0"/>
              <a:pPr/>
              <a:t>9/27/2019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227F1A4-1F26-4D8C-8153-035471DD0096}" type="slidenum">
              <a:rPr lang="en-US" smtClean="0"/>
              <a:pPr/>
              <a:t>‹#›</a:t>
            </a:fld>
            <a:endParaRPr lang="en-US"/>
          </a:p>
        </p:txBody>
      </p:sp>
    </p:spTree>
    <p:extLst>
      <p:ext uri="{BB962C8B-B14F-4D97-AF65-F5344CB8AC3E}">
        <p14:creationId xmlns:p14="http://schemas.microsoft.com/office/powerpoint/2010/main" val="3538529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3</a:t>
            </a:fld>
            <a:endParaRPr lang="en-US"/>
          </a:p>
        </p:txBody>
      </p:sp>
    </p:spTree>
    <p:extLst>
      <p:ext uri="{BB962C8B-B14F-4D97-AF65-F5344CB8AC3E}">
        <p14:creationId xmlns:p14="http://schemas.microsoft.com/office/powerpoint/2010/main" val="644901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B9DF00-66AB-4A11-999D-E706E8DBD8D1}" type="slidenum">
              <a:rPr lang="en-US" smtClean="0"/>
              <a:pPr/>
              <a:t>4</a:t>
            </a:fld>
            <a:endParaRPr lang="en-US"/>
          </a:p>
        </p:txBody>
      </p:sp>
    </p:spTree>
    <p:extLst>
      <p:ext uri="{BB962C8B-B14F-4D97-AF65-F5344CB8AC3E}">
        <p14:creationId xmlns:p14="http://schemas.microsoft.com/office/powerpoint/2010/main" val="1589021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B9DF00-66AB-4A11-999D-E706E8DBD8D1}" type="slidenum">
              <a:rPr lang="en-US" smtClean="0"/>
              <a:pPr/>
              <a:t>5</a:t>
            </a:fld>
            <a:endParaRPr lang="en-US"/>
          </a:p>
        </p:txBody>
      </p:sp>
    </p:spTree>
    <p:extLst>
      <p:ext uri="{BB962C8B-B14F-4D97-AF65-F5344CB8AC3E}">
        <p14:creationId xmlns:p14="http://schemas.microsoft.com/office/powerpoint/2010/main" val="674618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B9DF00-66AB-4A11-999D-E706E8DBD8D1}" type="slidenum">
              <a:rPr lang="en-US" smtClean="0"/>
              <a:pPr/>
              <a:t>6</a:t>
            </a:fld>
            <a:endParaRPr lang="en-US"/>
          </a:p>
        </p:txBody>
      </p:sp>
    </p:spTree>
    <p:extLst>
      <p:ext uri="{BB962C8B-B14F-4D97-AF65-F5344CB8AC3E}">
        <p14:creationId xmlns:p14="http://schemas.microsoft.com/office/powerpoint/2010/main" val="2791531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B9DF00-66AB-4A11-999D-E706E8DBD8D1}" type="slidenum">
              <a:rPr lang="en-US" smtClean="0"/>
              <a:pPr/>
              <a:t>7</a:t>
            </a:fld>
            <a:endParaRPr lang="en-US"/>
          </a:p>
        </p:txBody>
      </p:sp>
    </p:spTree>
    <p:extLst>
      <p:ext uri="{BB962C8B-B14F-4D97-AF65-F5344CB8AC3E}">
        <p14:creationId xmlns:p14="http://schemas.microsoft.com/office/powerpoint/2010/main" val="277130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B9DF00-66AB-4A11-999D-E706E8DBD8D1}" type="slidenum">
              <a:rPr lang="en-US" smtClean="0"/>
              <a:pPr/>
              <a:t>8</a:t>
            </a:fld>
            <a:endParaRPr lang="en-US"/>
          </a:p>
        </p:txBody>
      </p:sp>
    </p:spTree>
    <p:extLst>
      <p:ext uri="{BB962C8B-B14F-4D97-AF65-F5344CB8AC3E}">
        <p14:creationId xmlns:p14="http://schemas.microsoft.com/office/powerpoint/2010/main" val="3123356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B9DF00-66AB-4A11-999D-E706E8DBD8D1}" type="slidenum">
              <a:rPr lang="en-US" smtClean="0"/>
              <a:pPr/>
              <a:t>9</a:t>
            </a:fld>
            <a:endParaRPr lang="en-US"/>
          </a:p>
        </p:txBody>
      </p:sp>
    </p:spTree>
    <p:extLst>
      <p:ext uri="{BB962C8B-B14F-4D97-AF65-F5344CB8AC3E}">
        <p14:creationId xmlns:p14="http://schemas.microsoft.com/office/powerpoint/2010/main" val="1219264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F227F1A4-1F26-4D8C-8153-035471DD0096}"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61FC49AC-A439-4126-84E3-EFEA98BCB94F}" type="slidenum">
              <a:rPr lang="en-US"/>
              <a:pPr/>
              <a:t>12</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799D9777-8866-4446-8755-AFA001122127}" type="slidenum">
              <a:rPr lang="en-US"/>
              <a:pPr/>
              <a:t>13</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DBEE8DCB-1C4F-4A81-986D-EEC0A1471F19}" type="slidenum">
              <a:rPr lang="en-US"/>
              <a:pPr/>
              <a:t>14</a:t>
            </a:fld>
            <a:endParaRPr 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F340B3E1-E4E7-440F-B199-AA9F3799EA6E}" type="slidenum">
              <a:rPr lang="en-US"/>
              <a:pPr/>
              <a:t>15</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E609384E-99D1-46BE-9652-0E95296817C6}" type="slidenum">
              <a:rPr lang="en-US"/>
              <a:pPr/>
              <a:t>17</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normAutofit/>
          </a:bodyPr>
          <a:lstStyle/>
          <a:p>
            <a:pPr eaLnBrk="1" hangingPunct="1"/>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65A132D2-15C4-4098-A582-8A2BE489527F}" type="slidenum">
              <a:rPr lang="en-US"/>
              <a:pPr/>
              <a:t>18</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65A132D2-15C4-4098-A582-8A2BE489527F}" type="slidenum">
              <a:rPr lang="en-US"/>
              <a:pPr/>
              <a:t>19</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dirty="0" smtClean="0"/>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27F1A4-1F26-4D8C-8153-035471DD0096}" type="slidenum">
              <a:rPr lang="en-US" smtClean="0"/>
              <a:pPr/>
              <a:t>20</a:t>
            </a:fld>
            <a:endParaRPr lang="en-US"/>
          </a:p>
        </p:txBody>
      </p:sp>
    </p:spTree>
    <p:extLst>
      <p:ext uri="{BB962C8B-B14F-4D97-AF65-F5344CB8AC3E}">
        <p14:creationId xmlns:p14="http://schemas.microsoft.com/office/powerpoint/2010/main" val="2640169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27F1A4-1F26-4D8C-8153-035471DD0096}" type="slidenum">
              <a:rPr lang="en-US" smtClean="0"/>
              <a:pPr/>
              <a:t>22</a:t>
            </a:fld>
            <a:endParaRPr lang="en-US"/>
          </a:p>
        </p:txBody>
      </p:sp>
    </p:spTree>
    <p:extLst>
      <p:ext uri="{BB962C8B-B14F-4D97-AF65-F5344CB8AC3E}">
        <p14:creationId xmlns:p14="http://schemas.microsoft.com/office/powerpoint/2010/main" val="12283713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27F1A4-1F26-4D8C-8153-035471DD0096}" type="slidenum">
              <a:rPr lang="en-US" smtClean="0"/>
              <a:pPr/>
              <a:t>25</a:t>
            </a:fld>
            <a:endParaRPr lang="en-US"/>
          </a:p>
        </p:txBody>
      </p:sp>
    </p:spTree>
    <p:extLst>
      <p:ext uri="{BB962C8B-B14F-4D97-AF65-F5344CB8AC3E}">
        <p14:creationId xmlns:p14="http://schemas.microsoft.com/office/powerpoint/2010/main" val="1942637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F227F1A4-1F26-4D8C-8153-035471DD0096}"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412599-6C8F-4EA2-ABA5-EB4C608819CF}" type="datetimeFigureOut">
              <a:rPr lang="en-US" smtClean="0"/>
              <a:pPr/>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12599-6C8F-4EA2-ABA5-EB4C608819CF}" type="datetimeFigureOut">
              <a:rPr lang="en-US" smtClean="0"/>
              <a:pPr/>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412599-6C8F-4EA2-ABA5-EB4C608819CF}" type="datetimeFigureOut">
              <a:rPr lang="en-US" smtClean="0"/>
              <a:pPr/>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412599-6C8F-4EA2-ABA5-EB4C608819CF}" type="datetimeFigureOut">
              <a:rPr lang="en-US" smtClean="0"/>
              <a:pPr/>
              <a:t>9/27/2019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412599-6C8F-4EA2-ABA5-EB4C608819CF}" type="datetimeFigureOut">
              <a:rPr lang="en-US" smtClean="0"/>
              <a:pPr/>
              <a:t>9/27/2019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412599-6C8F-4EA2-ABA5-EB4C608819CF}" type="datetimeFigureOut">
              <a:rPr lang="en-US" smtClean="0"/>
              <a:pPr/>
              <a:t>9/27/2019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412599-6C8F-4EA2-ABA5-EB4C608819CF}" type="datetimeFigureOut">
              <a:rPr lang="en-US" smtClean="0"/>
              <a:pPr/>
              <a:t>9/27/2019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412599-6C8F-4EA2-ABA5-EB4C608819CF}" type="datetimeFigureOut">
              <a:rPr lang="en-US" smtClean="0"/>
              <a:pPr/>
              <a:t>9/27/2019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412599-6C8F-4EA2-ABA5-EB4C608819CF}" type="datetimeFigureOut">
              <a:rPr lang="en-US" smtClean="0"/>
              <a:pPr/>
              <a:t>9/27/2019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12599-6C8F-4EA2-ABA5-EB4C608819CF}" type="datetimeFigureOut">
              <a:rPr lang="en-US" smtClean="0"/>
              <a:pPr/>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12599-6C8F-4EA2-ABA5-EB4C608819CF}" type="datetimeFigureOut">
              <a:rPr lang="en-US" smtClean="0"/>
              <a:pPr/>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90A3C1AE-3F28-4698-83E4-6F259B9188AC}"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274A4A-7D24-4B02-A228-B33A7F9EC22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412599-6C8F-4EA2-ABA5-EB4C608819CF}" type="datetimeFigureOut">
              <a:rPr lang="en-US" smtClean="0"/>
              <a:pPr/>
              <a:t>9/27/2019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12422-842D-4538-8ED8-CC3422D34E4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hyperlink" Target="http://images.google.com/imgres?imgurl=http://protist.i.hosei.ac.jp/PDB/Images/Prokaryotes/Oscillatoriaceae/Oscillatoria/princeps/sp_1c.jpg&amp;imgrefurl=http://protist.i.hosei.ac.jp/PDB/Images/Prokaryotes/Oscillatoriaceae/Oscillatoria/index.html&amp;h=478&amp;w=616&amp;sz=217&amp;hl=en&amp;start=4&amp;tbnid=1U1p3hy37L9PmM:&amp;tbnh=106&amp;tbnw=136&amp;prev=/images?q=oscillatoria&amp;svnum=10&amp;hl=en&amp;rls=GGLG,GGLG:2006-10,GGLG:en"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pollution?</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080943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
            <a:ext cx="7772400" cy="533400"/>
          </a:xfrm>
        </p:spPr>
        <p:txBody>
          <a:bodyPr>
            <a:normAutofit fontScale="90000"/>
          </a:bodyPr>
          <a:lstStyle/>
          <a:p>
            <a:r>
              <a:rPr lang="en-US" dirty="0" smtClean="0"/>
              <a:t>Pollution</a:t>
            </a:r>
            <a:endParaRPr lang="en-US" dirty="0"/>
          </a:p>
        </p:txBody>
      </p:sp>
      <p:sp>
        <p:nvSpPr>
          <p:cNvPr id="3" name="Subtitle 2"/>
          <p:cNvSpPr>
            <a:spLocks noGrp="1"/>
          </p:cNvSpPr>
          <p:nvPr>
            <p:ph type="subTitle" idx="1"/>
          </p:nvPr>
        </p:nvSpPr>
        <p:spPr>
          <a:xfrm>
            <a:off x="381000" y="838201"/>
            <a:ext cx="7924800" cy="1752600"/>
          </a:xfrm>
        </p:spPr>
        <p:txBody>
          <a:bodyPr>
            <a:noAutofit/>
          </a:bodyPr>
          <a:lstStyle/>
          <a:p>
            <a:r>
              <a:rPr lang="en-US" sz="2400" b="1" dirty="0">
                <a:solidFill>
                  <a:schemeClr val="tx1"/>
                </a:solidFill>
              </a:rPr>
              <a:t>Pollution</a:t>
            </a:r>
            <a:r>
              <a:rPr lang="en-US" sz="2400" dirty="0">
                <a:solidFill>
                  <a:schemeClr val="tx1"/>
                </a:solidFill>
              </a:rPr>
              <a:t>, also called </a:t>
            </a:r>
            <a:r>
              <a:rPr lang="en-US" sz="2400" b="1" dirty="0">
                <a:solidFill>
                  <a:schemeClr val="tx1"/>
                </a:solidFill>
              </a:rPr>
              <a:t>environmental pollution</a:t>
            </a:r>
            <a:r>
              <a:rPr lang="en-US" sz="2400" dirty="0">
                <a:solidFill>
                  <a:schemeClr val="tx1"/>
                </a:solidFill>
              </a:rPr>
              <a:t>, the addition of any substance (solid, liquid, or gas) or any form of energy (such as heat, sound, or radioactivity) to the environment at a rate faster than it can be dispersed, diluted, decomposed, recycled, or stored in some harmless form. The major kinds of pollution, usually classified by environment, are air pollution, water pollution, and land pollution. Modern society is also concerned about specific types of pollutants, such as noise pollution, light pollution, and plastic pollution. Pollution of all kinds can have negative effects on the environment and wildlife and often impacts human health and well-being.</a:t>
            </a:r>
          </a:p>
        </p:txBody>
      </p:sp>
      <p:sp>
        <p:nvSpPr>
          <p:cNvPr id="4" name="TextBox 3"/>
          <p:cNvSpPr txBox="1"/>
          <p:nvPr/>
        </p:nvSpPr>
        <p:spPr>
          <a:xfrm>
            <a:off x="990600" y="5943600"/>
            <a:ext cx="5838265" cy="369332"/>
          </a:xfrm>
          <a:prstGeom prst="rect">
            <a:avLst/>
          </a:prstGeom>
          <a:noFill/>
        </p:spPr>
        <p:txBody>
          <a:bodyPr wrap="none" rtlCol="0">
            <a:spAutoFit/>
          </a:bodyPr>
          <a:lstStyle/>
          <a:p>
            <a:r>
              <a:rPr lang="en-US" dirty="0"/>
              <a:t>https://www.britannica.com/science/pollution-environment</a:t>
            </a:r>
          </a:p>
        </p:txBody>
      </p:sp>
    </p:spTree>
    <p:extLst>
      <p:ext uri="{BB962C8B-B14F-4D97-AF65-F5344CB8AC3E}">
        <p14:creationId xmlns:p14="http://schemas.microsoft.com/office/powerpoint/2010/main" val="4279634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Classifications of Chemical Pollution</a:t>
            </a:r>
            <a:endParaRPr lang="en-US" dirty="0"/>
          </a:p>
        </p:txBody>
      </p:sp>
      <p:sp>
        <p:nvSpPr>
          <p:cNvPr id="3" name="Content Placeholder 2"/>
          <p:cNvSpPr>
            <a:spLocks noGrp="1"/>
          </p:cNvSpPr>
          <p:nvPr>
            <p:ph idx="1"/>
          </p:nvPr>
        </p:nvSpPr>
        <p:spPr/>
        <p:txBody>
          <a:bodyPr/>
          <a:lstStyle/>
          <a:p>
            <a:r>
              <a:rPr lang="en-US" dirty="0" smtClean="0"/>
              <a:t>?</a:t>
            </a:r>
          </a:p>
          <a:p>
            <a:r>
              <a:rPr lang="en-US" dirty="0" smtClean="0"/>
              <a:t>?</a:t>
            </a:r>
          </a:p>
          <a:p>
            <a:r>
              <a:rPr lang="en-US" dirty="0"/>
              <a:t>?</a:t>
            </a:r>
          </a:p>
        </p:txBody>
      </p:sp>
    </p:spTree>
    <p:extLst>
      <p:ext uri="{BB962C8B-B14F-4D97-AF65-F5344CB8AC3E}">
        <p14:creationId xmlns:p14="http://schemas.microsoft.com/office/powerpoint/2010/main" val="1735121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609600" y="609600"/>
            <a:ext cx="7772400" cy="15557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mtClean="0"/>
              <a:t>How does life work?</a:t>
            </a:r>
            <a:endParaRPr lang="en-US" dirty="0"/>
          </a:p>
        </p:txBody>
      </p:sp>
      <p:sp>
        <p:nvSpPr>
          <p:cNvPr id="6" name="Rectangle 3"/>
          <p:cNvSpPr txBox="1">
            <a:spLocks noChangeArrowheads="1"/>
          </p:cNvSpPr>
          <p:nvPr/>
        </p:nvSpPr>
        <p:spPr>
          <a:xfrm>
            <a:off x="1371600" y="2667000"/>
            <a:ext cx="6400800" cy="2133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ct val="80000"/>
              </a:lnSpc>
              <a:defRPr/>
            </a:pPr>
            <a:endParaRPr lang="en-US" sz="2800" dirty="0"/>
          </a:p>
        </p:txBody>
      </p:sp>
    </p:spTree>
    <p:extLst>
      <p:ext uri="{BB962C8B-B14F-4D97-AF65-F5344CB8AC3E}">
        <p14:creationId xmlns:p14="http://schemas.microsoft.com/office/powerpoint/2010/main" val="641360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7813"/>
            <a:ext cx="8229600" cy="113982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4000" smtClean="0"/>
              <a:t>Requirements for Growth and Reproduction</a:t>
            </a:r>
            <a:endParaRPr lang="en-US" sz="4000" dirty="0"/>
          </a:p>
        </p:txBody>
      </p:sp>
      <p:sp>
        <p:nvSpPr>
          <p:cNvPr id="3" name="Rectangle 3"/>
          <p:cNvSpPr txBox="1">
            <a:spLocks noChangeArrowheads="1"/>
          </p:cNvSpPr>
          <p:nvPr/>
        </p:nvSpPr>
        <p:spPr>
          <a:xfrm>
            <a:off x="2819400" y="1905000"/>
            <a:ext cx="8229600" cy="45307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defRPr/>
            </a:pPr>
            <a:r>
              <a:rPr lang="en-US" sz="2400" smtClean="0"/>
              <a:t>Energy</a:t>
            </a:r>
          </a:p>
          <a:p>
            <a:pPr>
              <a:lnSpc>
                <a:spcPct val="80000"/>
              </a:lnSpc>
              <a:defRPr/>
            </a:pPr>
            <a:r>
              <a:rPr lang="en-US" sz="2400" smtClean="0"/>
              <a:t>Material</a:t>
            </a:r>
          </a:p>
          <a:p>
            <a:pPr lvl="1">
              <a:lnSpc>
                <a:spcPct val="80000"/>
              </a:lnSpc>
              <a:defRPr/>
            </a:pPr>
            <a:r>
              <a:rPr lang="en-US" sz="2400" smtClean="0"/>
              <a:t>Trace minerals and nutrients</a:t>
            </a:r>
          </a:p>
          <a:p>
            <a:pPr lvl="1">
              <a:lnSpc>
                <a:spcPct val="80000"/>
              </a:lnSpc>
              <a:defRPr/>
            </a:pPr>
            <a:r>
              <a:rPr lang="en-US" sz="2400" smtClean="0"/>
              <a:t>Major building blocks</a:t>
            </a:r>
          </a:p>
          <a:p>
            <a:pPr>
              <a:lnSpc>
                <a:spcPct val="80000"/>
              </a:lnSpc>
              <a:defRPr/>
            </a:pPr>
            <a:endParaRPr lang="en-US" sz="2400" smtClean="0"/>
          </a:p>
          <a:p>
            <a:pPr>
              <a:lnSpc>
                <a:spcPct val="80000"/>
              </a:lnSpc>
              <a:defRPr/>
            </a:pPr>
            <a:r>
              <a:rPr lang="en-US" sz="2400" smtClean="0"/>
              <a:t>Adequate genetics</a:t>
            </a:r>
          </a:p>
          <a:p>
            <a:pPr>
              <a:lnSpc>
                <a:spcPct val="80000"/>
              </a:lnSpc>
              <a:defRPr/>
            </a:pPr>
            <a:r>
              <a:rPr lang="en-US" sz="2400" smtClean="0"/>
              <a:t>Homeostasis</a:t>
            </a:r>
          </a:p>
          <a:p>
            <a:pPr lvl="1">
              <a:lnSpc>
                <a:spcPct val="80000"/>
              </a:lnSpc>
              <a:defRPr/>
            </a:pPr>
            <a:r>
              <a:rPr lang="en-US" sz="2400" smtClean="0"/>
              <a:t>Within organism</a:t>
            </a:r>
          </a:p>
          <a:p>
            <a:pPr lvl="1">
              <a:lnSpc>
                <a:spcPct val="80000"/>
              </a:lnSpc>
              <a:defRPr/>
            </a:pPr>
            <a:r>
              <a:rPr lang="en-US" sz="2400" smtClean="0"/>
              <a:t>Ecosystem</a:t>
            </a:r>
          </a:p>
          <a:p>
            <a:pPr>
              <a:lnSpc>
                <a:spcPct val="80000"/>
              </a:lnSpc>
              <a:defRPr/>
            </a:pPr>
            <a:endParaRPr lang="en-US" sz="2400" smtClean="0"/>
          </a:p>
          <a:p>
            <a:pPr>
              <a:lnSpc>
                <a:spcPct val="80000"/>
              </a:lnSpc>
              <a:defRPr/>
            </a:pPr>
            <a:r>
              <a:rPr lang="en-US" sz="2400" smtClean="0"/>
              <a:t>Disease prevention</a:t>
            </a:r>
          </a:p>
          <a:p>
            <a:pPr lvl="1">
              <a:lnSpc>
                <a:spcPct val="80000"/>
              </a:lnSpc>
              <a:defRPr/>
            </a:pPr>
            <a:r>
              <a:rPr lang="en-US" sz="2400" smtClean="0"/>
              <a:t>Noninfectious</a:t>
            </a:r>
          </a:p>
          <a:p>
            <a:pPr lvl="1">
              <a:lnSpc>
                <a:spcPct val="80000"/>
              </a:lnSpc>
              <a:defRPr/>
            </a:pPr>
            <a:r>
              <a:rPr lang="en-US" sz="2400" smtClean="0"/>
              <a:t>Infectious</a:t>
            </a:r>
            <a:endParaRPr lang="en-US" sz="2400" dirty="0"/>
          </a:p>
        </p:txBody>
      </p:sp>
    </p:spTree>
    <p:extLst>
      <p:ext uri="{BB962C8B-B14F-4D97-AF65-F5344CB8AC3E}">
        <p14:creationId xmlns:p14="http://schemas.microsoft.com/office/powerpoint/2010/main" val="33516805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txBox="1">
            <a:spLocks noChangeArrowheads="1"/>
          </p:cNvSpPr>
          <p:nvPr/>
        </p:nvSpPr>
        <p:spPr>
          <a:xfrm>
            <a:off x="457200" y="0"/>
            <a:ext cx="8229600" cy="685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2800" smtClean="0"/>
              <a:t>Human Needs</a:t>
            </a:r>
            <a:endParaRPr lang="en-US" sz="2800"/>
          </a:p>
        </p:txBody>
      </p:sp>
      <p:sp>
        <p:nvSpPr>
          <p:cNvPr id="3" name="Rectangle 5"/>
          <p:cNvSpPr txBox="1">
            <a:spLocks noChangeArrowheads="1"/>
          </p:cNvSpPr>
          <p:nvPr/>
        </p:nvSpPr>
        <p:spPr>
          <a:xfrm>
            <a:off x="381000" y="914400"/>
            <a:ext cx="4343400" cy="5715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nSpc>
                <a:spcPct val="80000"/>
              </a:lnSpc>
              <a:buClr>
                <a:schemeClr val="tx1"/>
              </a:buClr>
              <a:buFont typeface="Wingdings" pitchFamily="2" charset="2"/>
              <a:buChar char="§"/>
              <a:defRPr/>
            </a:pPr>
            <a:r>
              <a:rPr lang="en-US" sz="1600" smtClean="0"/>
              <a:t>Vitamins</a:t>
            </a:r>
          </a:p>
          <a:p>
            <a:pPr lvl="2">
              <a:lnSpc>
                <a:spcPct val="80000"/>
              </a:lnSpc>
              <a:buClr>
                <a:schemeClr val="tx1"/>
              </a:buClr>
              <a:buFont typeface="Wingdings" pitchFamily="2" charset="2"/>
              <a:buChar char="§"/>
              <a:defRPr/>
            </a:pPr>
            <a:r>
              <a:rPr lang="en-US" sz="1600" smtClean="0"/>
              <a:t>A</a:t>
            </a:r>
          </a:p>
          <a:p>
            <a:pPr lvl="2">
              <a:lnSpc>
                <a:spcPct val="80000"/>
              </a:lnSpc>
              <a:buClr>
                <a:schemeClr val="tx1"/>
              </a:buClr>
              <a:buFont typeface="Wingdings" pitchFamily="2" charset="2"/>
              <a:buChar char="§"/>
              <a:defRPr/>
            </a:pPr>
            <a:r>
              <a:rPr lang="en-US" sz="1600" smtClean="0"/>
              <a:t>Bp, B1, B2, B3, B5, B6, B7, B9, B12</a:t>
            </a:r>
          </a:p>
          <a:p>
            <a:pPr lvl="2">
              <a:lnSpc>
                <a:spcPct val="80000"/>
              </a:lnSpc>
              <a:buClr>
                <a:schemeClr val="tx1"/>
              </a:buClr>
              <a:buFont typeface="Wingdings" pitchFamily="2" charset="2"/>
              <a:buChar char="§"/>
              <a:defRPr/>
            </a:pPr>
            <a:r>
              <a:rPr lang="en-US" sz="1600" smtClean="0"/>
              <a:t>C</a:t>
            </a:r>
          </a:p>
          <a:p>
            <a:pPr lvl="2">
              <a:lnSpc>
                <a:spcPct val="80000"/>
              </a:lnSpc>
              <a:buClr>
                <a:schemeClr val="tx1"/>
              </a:buClr>
              <a:buFont typeface="Wingdings" pitchFamily="2" charset="2"/>
              <a:buChar char="§"/>
              <a:defRPr/>
            </a:pPr>
            <a:r>
              <a:rPr lang="en-US" sz="1600" smtClean="0"/>
              <a:t>D</a:t>
            </a:r>
          </a:p>
          <a:p>
            <a:pPr lvl="2">
              <a:lnSpc>
                <a:spcPct val="80000"/>
              </a:lnSpc>
              <a:buClr>
                <a:schemeClr val="tx1"/>
              </a:buClr>
              <a:buFont typeface="Wingdings" pitchFamily="2" charset="2"/>
              <a:buChar char="§"/>
              <a:defRPr/>
            </a:pPr>
            <a:r>
              <a:rPr lang="en-US" sz="1600" smtClean="0"/>
              <a:t>E</a:t>
            </a:r>
          </a:p>
          <a:p>
            <a:pPr lvl="2">
              <a:lnSpc>
                <a:spcPct val="80000"/>
              </a:lnSpc>
              <a:buClr>
                <a:schemeClr val="tx1"/>
              </a:buClr>
              <a:buFont typeface="Wingdings" pitchFamily="2" charset="2"/>
              <a:buChar char="§"/>
              <a:defRPr/>
            </a:pPr>
            <a:r>
              <a:rPr lang="en-US" sz="1600" smtClean="0"/>
              <a:t>K</a:t>
            </a:r>
          </a:p>
          <a:p>
            <a:pPr lvl="1">
              <a:lnSpc>
                <a:spcPct val="80000"/>
              </a:lnSpc>
              <a:buClr>
                <a:schemeClr val="tx1"/>
              </a:buClr>
              <a:buFont typeface="Wingdings" pitchFamily="2" charset="2"/>
              <a:buChar char="§"/>
              <a:defRPr/>
            </a:pPr>
            <a:r>
              <a:rPr lang="en-US" sz="1600" smtClean="0"/>
              <a:t>Protein</a:t>
            </a:r>
          </a:p>
          <a:p>
            <a:pPr lvl="2">
              <a:lnSpc>
                <a:spcPct val="80000"/>
              </a:lnSpc>
              <a:buClr>
                <a:schemeClr val="tx1"/>
              </a:buClr>
              <a:buFont typeface="Wingdings" pitchFamily="2" charset="2"/>
              <a:buChar char="§"/>
              <a:defRPr/>
            </a:pPr>
            <a:r>
              <a:rPr lang="en-US" sz="1600" smtClean="0"/>
              <a:t>Histidine</a:t>
            </a:r>
          </a:p>
          <a:p>
            <a:pPr lvl="2">
              <a:lnSpc>
                <a:spcPct val="80000"/>
              </a:lnSpc>
              <a:buClr>
                <a:schemeClr val="tx1"/>
              </a:buClr>
              <a:buFont typeface="Wingdings" pitchFamily="2" charset="2"/>
              <a:buChar char="§"/>
              <a:defRPr/>
            </a:pPr>
            <a:r>
              <a:rPr lang="en-US" sz="1600" smtClean="0"/>
              <a:t>Isoleucine</a:t>
            </a:r>
          </a:p>
          <a:p>
            <a:pPr lvl="2">
              <a:lnSpc>
                <a:spcPct val="80000"/>
              </a:lnSpc>
              <a:buClr>
                <a:schemeClr val="tx1"/>
              </a:buClr>
              <a:buFont typeface="Wingdings" pitchFamily="2" charset="2"/>
              <a:buChar char="§"/>
              <a:defRPr/>
            </a:pPr>
            <a:r>
              <a:rPr lang="en-US" sz="1600" smtClean="0"/>
              <a:t>Leucine</a:t>
            </a:r>
          </a:p>
          <a:p>
            <a:pPr lvl="2">
              <a:lnSpc>
                <a:spcPct val="80000"/>
              </a:lnSpc>
              <a:buClr>
                <a:schemeClr val="tx1"/>
              </a:buClr>
              <a:buFont typeface="Wingdings" pitchFamily="2" charset="2"/>
              <a:buChar char="§"/>
              <a:defRPr/>
            </a:pPr>
            <a:r>
              <a:rPr lang="en-US" sz="1600" smtClean="0"/>
              <a:t>Lysine</a:t>
            </a:r>
          </a:p>
          <a:p>
            <a:pPr lvl="2">
              <a:lnSpc>
                <a:spcPct val="80000"/>
              </a:lnSpc>
              <a:buClr>
                <a:schemeClr val="tx1"/>
              </a:buClr>
              <a:buFont typeface="Wingdings" pitchFamily="2" charset="2"/>
              <a:buChar char="§"/>
              <a:defRPr/>
            </a:pPr>
            <a:r>
              <a:rPr lang="en-US" sz="1600" smtClean="0"/>
              <a:t>Methionine (and/or cysteine)</a:t>
            </a:r>
          </a:p>
          <a:p>
            <a:pPr lvl="2">
              <a:lnSpc>
                <a:spcPct val="80000"/>
              </a:lnSpc>
              <a:buClr>
                <a:schemeClr val="tx1"/>
              </a:buClr>
              <a:buFont typeface="Wingdings" pitchFamily="2" charset="2"/>
              <a:buChar char="§"/>
              <a:defRPr/>
            </a:pPr>
            <a:r>
              <a:rPr lang="en-US" sz="1600" smtClean="0"/>
              <a:t>Phenylalanine (and/or tyrosine)</a:t>
            </a:r>
          </a:p>
          <a:p>
            <a:pPr lvl="2">
              <a:lnSpc>
                <a:spcPct val="80000"/>
              </a:lnSpc>
              <a:buClr>
                <a:schemeClr val="tx1"/>
              </a:buClr>
              <a:buFont typeface="Wingdings" pitchFamily="2" charset="2"/>
              <a:buChar char="§"/>
              <a:defRPr/>
            </a:pPr>
            <a:r>
              <a:rPr lang="en-US" sz="1600" smtClean="0"/>
              <a:t>Threonine</a:t>
            </a:r>
          </a:p>
          <a:p>
            <a:pPr lvl="2">
              <a:lnSpc>
                <a:spcPct val="80000"/>
              </a:lnSpc>
              <a:buClr>
                <a:schemeClr val="tx1"/>
              </a:buClr>
              <a:buFont typeface="Wingdings" pitchFamily="2" charset="2"/>
              <a:buChar char="§"/>
              <a:defRPr/>
            </a:pPr>
            <a:r>
              <a:rPr lang="en-US" sz="1600" smtClean="0"/>
              <a:t>Tryptophan</a:t>
            </a:r>
          </a:p>
          <a:p>
            <a:pPr lvl="2">
              <a:lnSpc>
                <a:spcPct val="80000"/>
              </a:lnSpc>
              <a:buClr>
                <a:schemeClr val="tx1"/>
              </a:buClr>
              <a:buFont typeface="Wingdings" pitchFamily="2" charset="2"/>
              <a:buChar char="§"/>
              <a:defRPr/>
            </a:pPr>
            <a:r>
              <a:rPr lang="en-US" sz="1600" smtClean="0"/>
              <a:t>Valine</a:t>
            </a:r>
          </a:p>
          <a:p>
            <a:pPr>
              <a:lnSpc>
                <a:spcPct val="80000"/>
              </a:lnSpc>
              <a:buFont typeface="Wingdings" pitchFamily="2" charset="2"/>
              <a:buChar char="§"/>
              <a:defRPr/>
            </a:pPr>
            <a:r>
              <a:rPr lang="en-US" sz="1600" smtClean="0"/>
              <a:t>Calories</a:t>
            </a:r>
          </a:p>
          <a:p>
            <a:pPr lvl="1">
              <a:lnSpc>
                <a:spcPct val="80000"/>
              </a:lnSpc>
              <a:buFont typeface="Wingdings" pitchFamily="2" charset="2"/>
              <a:buChar char="§"/>
              <a:defRPr/>
            </a:pPr>
            <a:r>
              <a:rPr lang="en-US" sz="1600" smtClean="0"/>
              <a:t>Lipids</a:t>
            </a:r>
          </a:p>
          <a:p>
            <a:pPr lvl="1">
              <a:lnSpc>
                <a:spcPct val="80000"/>
              </a:lnSpc>
              <a:buFont typeface="Wingdings" pitchFamily="2" charset="2"/>
              <a:buChar char="§"/>
              <a:defRPr/>
            </a:pPr>
            <a:r>
              <a:rPr lang="en-US" sz="1600" smtClean="0"/>
              <a:t>Proteins</a:t>
            </a:r>
          </a:p>
          <a:p>
            <a:pPr lvl="1">
              <a:lnSpc>
                <a:spcPct val="80000"/>
              </a:lnSpc>
              <a:buFont typeface="Wingdings" pitchFamily="2" charset="2"/>
              <a:buChar char="§"/>
              <a:defRPr/>
            </a:pPr>
            <a:r>
              <a:rPr lang="en-US" sz="1600" smtClean="0"/>
              <a:t>Carbohydrates</a:t>
            </a:r>
            <a:endParaRPr lang="en-US" sz="1600"/>
          </a:p>
        </p:txBody>
      </p:sp>
      <p:sp>
        <p:nvSpPr>
          <p:cNvPr id="4" name="Rectangle 7"/>
          <p:cNvSpPr txBox="1">
            <a:spLocks noChangeArrowheads="1"/>
          </p:cNvSpPr>
          <p:nvPr/>
        </p:nvSpPr>
        <p:spPr>
          <a:xfrm>
            <a:off x="5105400" y="914400"/>
            <a:ext cx="4038600" cy="452596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buFont typeface="Wingdings" pitchFamily="2" charset="2"/>
              <a:buChar char="§"/>
              <a:defRPr/>
            </a:pPr>
            <a:r>
              <a:rPr lang="en-US" sz="1600" smtClean="0"/>
              <a:t>Lipids</a:t>
            </a:r>
          </a:p>
          <a:p>
            <a:pPr lvl="1">
              <a:lnSpc>
                <a:spcPct val="80000"/>
              </a:lnSpc>
              <a:buFont typeface="Wingdings" pitchFamily="2" charset="2"/>
              <a:buChar char="§"/>
              <a:defRPr/>
            </a:pPr>
            <a:r>
              <a:rPr lang="en-US" sz="1600" smtClean="0"/>
              <a:t>linoleic acid</a:t>
            </a:r>
          </a:p>
          <a:p>
            <a:pPr lvl="1">
              <a:lnSpc>
                <a:spcPct val="80000"/>
              </a:lnSpc>
              <a:buFont typeface="Wingdings" pitchFamily="2" charset="2"/>
              <a:buChar char="§"/>
              <a:defRPr/>
            </a:pPr>
            <a:r>
              <a:rPr lang="en-US" sz="1600" smtClean="0"/>
              <a:t>linolenic acid </a:t>
            </a:r>
          </a:p>
          <a:p>
            <a:pPr lvl="1">
              <a:lnSpc>
                <a:spcPct val="80000"/>
              </a:lnSpc>
              <a:buFont typeface="Wingdings" pitchFamily="2" charset="2"/>
              <a:buChar char="§"/>
              <a:defRPr/>
            </a:pPr>
            <a:r>
              <a:rPr lang="en-US" sz="1600" smtClean="0"/>
              <a:t>arachidonic acid</a:t>
            </a:r>
          </a:p>
          <a:p>
            <a:pPr>
              <a:lnSpc>
                <a:spcPct val="80000"/>
              </a:lnSpc>
              <a:buFont typeface="Wingdings" pitchFamily="2" charset="2"/>
              <a:buChar char="§"/>
              <a:defRPr/>
            </a:pPr>
            <a:r>
              <a:rPr lang="en-US" sz="1600" smtClean="0"/>
              <a:t>Minerals</a:t>
            </a:r>
          </a:p>
          <a:p>
            <a:pPr lvl="1">
              <a:lnSpc>
                <a:spcPct val="80000"/>
              </a:lnSpc>
              <a:buFont typeface="Wingdings" pitchFamily="2" charset="2"/>
              <a:buChar char="§"/>
              <a:defRPr/>
            </a:pPr>
            <a:r>
              <a:rPr lang="en-US" sz="1600" smtClean="0"/>
              <a:t>Potassium</a:t>
            </a:r>
          </a:p>
          <a:p>
            <a:pPr lvl="1">
              <a:lnSpc>
                <a:spcPct val="80000"/>
              </a:lnSpc>
              <a:buFont typeface="Wingdings" pitchFamily="2" charset="2"/>
              <a:buChar char="§"/>
              <a:defRPr/>
            </a:pPr>
            <a:r>
              <a:rPr lang="en-US" sz="1600" smtClean="0"/>
              <a:t>Chloride</a:t>
            </a:r>
          </a:p>
          <a:p>
            <a:pPr lvl="1">
              <a:lnSpc>
                <a:spcPct val="80000"/>
              </a:lnSpc>
              <a:buFont typeface="Wingdings" pitchFamily="2" charset="2"/>
              <a:buChar char="§"/>
              <a:defRPr/>
            </a:pPr>
            <a:r>
              <a:rPr lang="en-US" sz="1600" smtClean="0"/>
              <a:t>Sodium</a:t>
            </a:r>
          </a:p>
          <a:p>
            <a:pPr lvl="1">
              <a:lnSpc>
                <a:spcPct val="80000"/>
              </a:lnSpc>
              <a:buFont typeface="Wingdings" pitchFamily="2" charset="2"/>
              <a:buChar char="§"/>
              <a:defRPr/>
            </a:pPr>
            <a:r>
              <a:rPr lang="en-US" sz="1600" smtClean="0"/>
              <a:t>Calcium</a:t>
            </a:r>
          </a:p>
          <a:p>
            <a:pPr lvl="1">
              <a:lnSpc>
                <a:spcPct val="80000"/>
              </a:lnSpc>
              <a:buFont typeface="Wingdings" pitchFamily="2" charset="2"/>
              <a:buChar char="§"/>
              <a:defRPr/>
            </a:pPr>
            <a:r>
              <a:rPr lang="en-US" sz="1600" smtClean="0"/>
              <a:t>Phosphorous</a:t>
            </a:r>
          </a:p>
          <a:p>
            <a:pPr lvl="1">
              <a:lnSpc>
                <a:spcPct val="80000"/>
              </a:lnSpc>
              <a:buFont typeface="Wingdings" pitchFamily="2" charset="2"/>
              <a:buChar char="§"/>
              <a:defRPr/>
            </a:pPr>
            <a:r>
              <a:rPr lang="en-US" sz="1600" smtClean="0"/>
              <a:t>Copper</a:t>
            </a:r>
          </a:p>
          <a:p>
            <a:pPr lvl="1">
              <a:lnSpc>
                <a:spcPct val="80000"/>
              </a:lnSpc>
              <a:buFont typeface="Wingdings" pitchFamily="2" charset="2"/>
              <a:buChar char="§"/>
              <a:defRPr/>
            </a:pPr>
            <a:r>
              <a:rPr lang="en-US" sz="1600" smtClean="0"/>
              <a:t>Iron</a:t>
            </a:r>
          </a:p>
          <a:p>
            <a:pPr lvl="1">
              <a:lnSpc>
                <a:spcPct val="80000"/>
              </a:lnSpc>
              <a:buFont typeface="Wingdings" pitchFamily="2" charset="2"/>
              <a:buChar char="§"/>
              <a:defRPr/>
            </a:pPr>
            <a:r>
              <a:rPr lang="en-US" sz="1600" smtClean="0"/>
              <a:t>Iodine</a:t>
            </a:r>
          </a:p>
          <a:p>
            <a:pPr lvl="1">
              <a:lnSpc>
                <a:spcPct val="80000"/>
              </a:lnSpc>
              <a:buFont typeface="Wingdings" pitchFamily="2" charset="2"/>
              <a:buChar char="§"/>
              <a:defRPr/>
            </a:pPr>
            <a:r>
              <a:rPr lang="en-US" sz="1600" smtClean="0"/>
              <a:t>Zinc</a:t>
            </a:r>
          </a:p>
          <a:p>
            <a:pPr lvl="1">
              <a:lnSpc>
                <a:spcPct val="80000"/>
              </a:lnSpc>
              <a:buFont typeface="Wingdings" pitchFamily="2" charset="2"/>
              <a:buChar char="§"/>
              <a:defRPr/>
            </a:pPr>
            <a:r>
              <a:rPr lang="en-US" sz="1600" smtClean="0"/>
              <a:t>Magnesium</a:t>
            </a:r>
          </a:p>
          <a:p>
            <a:pPr lvl="1">
              <a:lnSpc>
                <a:spcPct val="80000"/>
              </a:lnSpc>
              <a:buFont typeface="Wingdings" pitchFamily="2" charset="2"/>
              <a:buChar char="§"/>
              <a:defRPr/>
            </a:pPr>
            <a:r>
              <a:rPr lang="en-US" sz="1600" smtClean="0"/>
              <a:t>Manganese</a:t>
            </a:r>
          </a:p>
          <a:p>
            <a:pPr lvl="1">
              <a:lnSpc>
                <a:spcPct val="80000"/>
              </a:lnSpc>
              <a:buFont typeface="Wingdings" pitchFamily="2" charset="2"/>
              <a:buChar char="§"/>
              <a:defRPr/>
            </a:pPr>
            <a:r>
              <a:rPr lang="en-US" sz="1600" smtClean="0"/>
              <a:t>Molybdenum</a:t>
            </a:r>
          </a:p>
          <a:p>
            <a:pPr lvl="1">
              <a:lnSpc>
                <a:spcPct val="80000"/>
              </a:lnSpc>
              <a:buFont typeface="Wingdings" pitchFamily="2" charset="2"/>
              <a:buChar char="§"/>
              <a:defRPr/>
            </a:pPr>
            <a:r>
              <a:rPr lang="en-US" sz="1600" smtClean="0"/>
              <a:t>Selenium</a:t>
            </a:r>
          </a:p>
          <a:p>
            <a:pPr>
              <a:lnSpc>
                <a:spcPct val="80000"/>
              </a:lnSpc>
              <a:buFont typeface="Wingdings" pitchFamily="2" charset="2"/>
              <a:buChar char="§"/>
              <a:defRPr/>
            </a:pPr>
            <a:endParaRPr lang="en-US" sz="1600" smtClean="0"/>
          </a:p>
          <a:p>
            <a:pPr>
              <a:lnSpc>
                <a:spcPct val="80000"/>
              </a:lnSpc>
              <a:buFont typeface="Wingdings" pitchFamily="2" charset="2"/>
              <a:buChar char="§"/>
              <a:defRPr/>
            </a:pPr>
            <a:r>
              <a:rPr lang="en-US" sz="1600" smtClean="0"/>
              <a:t>Water</a:t>
            </a:r>
          </a:p>
          <a:p>
            <a:pPr>
              <a:lnSpc>
                <a:spcPct val="80000"/>
              </a:lnSpc>
              <a:buFont typeface="Wingdings" pitchFamily="2" charset="2"/>
              <a:buChar char="§"/>
              <a:defRPr/>
            </a:pPr>
            <a:r>
              <a:rPr lang="en-US" sz="1600" smtClean="0"/>
              <a:t>Oxygen</a:t>
            </a:r>
          </a:p>
          <a:p>
            <a:pPr>
              <a:lnSpc>
                <a:spcPct val="80000"/>
              </a:lnSpc>
              <a:buFont typeface="Wingdings" pitchFamily="2" charset="2"/>
              <a:buChar char="§"/>
              <a:defRPr/>
            </a:pPr>
            <a:r>
              <a:rPr lang="en-US" sz="1600" smtClean="0"/>
              <a:t>Sunlight?</a:t>
            </a:r>
            <a:endParaRPr lang="en-US" sz="1600"/>
          </a:p>
        </p:txBody>
      </p:sp>
    </p:spTree>
    <p:extLst>
      <p:ext uri="{BB962C8B-B14F-4D97-AF65-F5344CB8AC3E}">
        <p14:creationId xmlns:p14="http://schemas.microsoft.com/office/powerpoint/2010/main" val="13056811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limits growth?</a:t>
            </a:r>
            <a:endParaRPr lang="en-US" dirty="0"/>
          </a:p>
        </p:txBody>
      </p:sp>
    </p:spTree>
    <p:extLst>
      <p:ext uri="{BB962C8B-B14F-4D97-AF65-F5344CB8AC3E}">
        <p14:creationId xmlns:p14="http://schemas.microsoft.com/office/powerpoint/2010/main" val="13273322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95400" y="1387475"/>
            <a:ext cx="68580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4000"/>
              <a:t>Liebig’s Law of the Minimum</a:t>
            </a:r>
          </a:p>
          <a:p>
            <a:pPr algn="ctr" eaLnBrk="1" hangingPunct="1"/>
            <a:endParaRPr lang="en-US" sz="4000"/>
          </a:p>
          <a:p>
            <a:pPr eaLnBrk="1" hangingPunct="1"/>
            <a:r>
              <a:rPr lang="en-US" sz="3200"/>
              <a:t>Growth </a:t>
            </a:r>
            <a:r>
              <a:rPr lang="en-US" sz="3200" u="sng"/>
              <a:t>rates</a:t>
            </a:r>
            <a:r>
              <a:rPr lang="en-US" sz="3200"/>
              <a:t> or </a:t>
            </a:r>
            <a:r>
              <a:rPr lang="en-US" sz="3200" u="sng"/>
              <a:t>yields</a:t>
            </a:r>
            <a:r>
              <a:rPr lang="en-US" sz="3200"/>
              <a:t> are limited by the single growth factor that is:</a:t>
            </a:r>
          </a:p>
          <a:p>
            <a:pPr eaLnBrk="1" hangingPunct="1"/>
            <a:endParaRPr lang="en-US" sz="3200"/>
          </a:p>
          <a:p>
            <a:pPr eaLnBrk="1" hangingPunct="1"/>
            <a:r>
              <a:rPr lang="en-US" sz="3200"/>
              <a:t>	in the shortest supply relative 	to its need </a:t>
            </a:r>
          </a:p>
        </p:txBody>
      </p:sp>
    </p:spTree>
    <p:extLst>
      <p:ext uri="{BB962C8B-B14F-4D97-AF65-F5344CB8AC3E}">
        <p14:creationId xmlns:p14="http://schemas.microsoft.com/office/powerpoint/2010/main" val="29099378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09600" y="228600"/>
            <a:ext cx="7772400" cy="5334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3200" smtClean="0">
                <a:solidFill>
                  <a:schemeClr val="accent2"/>
                </a:solidFill>
              </a:rPr>
              <a:t>What is needed for growth?</a:t>
            </a:r>
            <a:endParaRPr lang="en-US" sz="3200" dirty="0">
              <a:solidFill>
                <a:schemeClr val="accent2"/>
              </a:solidFill>
            </a:endParaRPr>
          </a:p>
        </p:txBody>
      </p:sp>
      <p:pic>
        <p:nvPicPr>
          <p:cNvPr id="3" name="Picture 5" descr="P requirement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1066800" y="1020763"/>
            <a:ext cx="6858000" cy="5837237"/>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7"/>
          <p:cNvSpPr txBox="1">
            <a:spLocks noChangeArrowheads="1"/>
          </p:cNvSpPr>
          <p:nvPr/>
        </p:nvSpPr>
        <p:spPr bwMode="auto">
          <a:xfrm>
            <a:off x="6400800" y="3886200"/>
            <a:ext cx="228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200" dirty="0"/>
              <a:t>0</a:t>
            </a:r>
          </a:p>
        </p:txBody>
      </p:sp>
      <p:sp>
        <p:nvSpPr>
          <p:cNvPr id="5" name="Line 8"/>
          <p:cNvSpPr>
            <a:spLocks noChangeShapeType="1"/>
          </p:cNvSpPr>
          <p:nvPr/>
        </p:nvSpPr>
        <p:spPr bwMode="auto">
          <a:xfrm flipH="1">
            <a:off x="6705600" y="4038600"/>
            <a:ext cx="457200" cy="0"/>
          </a:xfrm>
          <a:prstGeom prst="line">
            <a:avLst/>
          </a:prstGeom>
          <a:noFill/>
          <a:ln w="9525">
            <a:solidFill>
              <a:srgbClr val="ED181E"/>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8162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Eutrophication</a:t>
            </a:r>
            <a:endParaRPr lang="en-US" dirty="0"/>
          </a:p>
        </p:txBody>
      </p:sp>
      <p:sp>
        <p:nvSpPr>
          <p:cNvPr id="3" name="Content Placeholder 2"/>
          <p:cNvSpPr>
            <a:spLocks noGrp="1"/>
          </p:cNvSpPr>
          <p:nvPr>
            <p:ph idx="1"/>
          </p:nvPr>
        </p:nvSpPr>
        <p:spPr/>
        <p:txBody>
          <a:bodyPr>
            <a:normAutofit lnSpcReduction="10000"/>
          </a:bodyPr>
          <a:lstStyle/>
          <a:p>
            <a:r>
              <a:rPr lang="en-US" dirty="0" smtClean="0"/>
              <a:t>What is it?  </a:t>
            </a:r>
          </a:p>
          <a:p>
            <a:endParaRPr lang="en-US" dirty="0" smtClean="0"/>
          </a:p>
          <a:p>
            <a:endParaRPr lang="en-US" dirty="0"/>
          </a:p>
          <a:p>
            <a:r>
              <a:rPr lang="en-US" dirty="0" smtClean="0"/>
              <a:t>Is it a “natural” process</a:t>
            </a:r>
          </a:p>
          <a:p>
            <a:pPr lvl="1"/>
            <a:endParaRPr lang="en-US" dirty="0" smtClean="0"/>
          </a:p>
          <a:p>
            <a:endParaRPr lang="en-US" dirty="0" smtClean="0"/>
          </a:p>
          <a:p>
            <a:endParaRPr lang="en-US" dirty="0"/>
          </a:p>
          <a:p>
            <a:r>
              <a:rPr lang="en-US" dirty="0" smtClean="0"/>
              <a:t>What is the big deal?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Eutrophication</a:t>
            </a:r>
            <a:endParaRPr lang="en-US" dirty="0"/>
          </a:p>
        </p:txBody>
      </p:sp>
      <p:sp>
        <p:nvSpPr>
          <p:cNvPr id="3" name="Content Placeholder 2"/>
          <p:cNvSpPr>
            <a:spLocks noGrp="1"/>
          </p:cNvSpPr>
          <p:nvPr>
            <p:ph idx="1"/>
          </p:nvPr>
        </p:nvSpPr>
        <p:spPr/>
        <p:txBody>
          <a:bodyPr/>
          <a:lstStyle/>
          <a:p>
            <a:r>
              <a:rPr lang="en-US" dirty="0" smtClean="0"/>
              <a:t>Natural Process</a:t>
            </a:r>
          </a:p>
          <a:p>
            <a:pPr lvl="1"/>
            <a:r>
              <a:rPr lang="en-US" dirty="0" smtClean="0"/>
              <a:t>Succession</a:t>
            </a:r>
          </a:p>
          <a:p>
            <a:endParaRPr lang="en-US" dirty="0"/>
          </a:p>
          <a:p>
            <a:endParaRPr lang="en-US" dirty="0" smtClean="0"/>
          </a:p>
          <a:p>
            <a:endParaRPr lang="en-US" dirty="0"/>
          </a:p>
          <a:p>
            <a:r>
              <a:rPr lang="en-US" dirty="0" smtClean="0"/>
              <a:t>Cultural Eutrophication</a:t>
            </a:r>
          </a:p>
          <a:p>
            <a:pPr lvl="1"/>
            <a:r>
              <a:rPr lang="en-US" dirty="0" smtClean="0"/>
              <a:t>Where do nutrients come </a:t>
            </a:r>
          </a:p>
          <a:p>
            <a:pPr lvl="1">
              <a:buNone/>
            </a:pPr>
            <a:r>
              <a:rPr lang="en-US" dirty="0"/>
              <a:t>	</a:t>
            </a:r>
            <a:r>
              <a:rPr lang="en-US" dirty="0" smtClean="0"/>
              <a:t>from?</a:t>
            </a:r>
          </a:p>
          <a:p>
            <a:pPr lvl="1">
              <a:buNone/>
            </a:pPr>
            <a:endParaRPr lang="en-US" dirty="0"/>
          </a:p>
        </p:txBody>
      </p:sp>
      <p:pic>
        <p:nvPicPr>
          <p:cNvPr id="4" name="Picture 4" descr="9"/>
          <p:cNvPicPr>
            <a:picLocks noChangeAspect="1" noChangeArrowheads="1"/>
          </p:cNvPicPr>
          <p:nvPr/>
        </p:nvPicPr>
        <p:blipFill>
          <a:blip r:embed="rId3" cstate="print"/>
          <a:srcRect/>
          <a:stretch>
            <a:fillRect/>
          </a:stretch>
        </p:blipFill>
        <p:spPr bwMode="auto">
          <a:xfrm>
            <a:off x="5181600" y="1447800"/>
            <a:ext cx="3962400" cy="4920553"/>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6387" name="Oval 7"/>
          <p:cNvSpPr>
            <a:spLocks noChangeArrowheads="1"/>
          </p:cNvSpPr>
          <p:nvPr/>
        </p:nvSpPr>
        <p:spPr bwMode="auto">
          <a:xfrm>
            <a:off x="3048000" y="5181600"/>
            <a:ext cx="2743200" cy="1447800"/>
          </a:xfrm>
          <a:prstGeom prst="ellipse">
            <a:avLst/>
          </a:prstGeom>
          <a:noFill/>
          <a:ln w="9525">
            <a:solidFill>
              <a:srgbClr val="ED181E"/>
            </a:solidFill>
            <a:round/>
            <a:headEnd/>
            <a:tailEnd/>
          </a:ln>
        </p:spPr>
        <p:txBody>
          <a:bodyPr wrap="none" anchor="ctr"/>
          <a:lstStyle/>
          <a:p>
            <a:endParaRPr lang="en-US"/>
          </a:p>
        </p:txBody>
      </p:sp>
      <p:sp>
        <p:nvSpPr>
          <p:cNvPr id="16388" name="Oval 8"/>
          <p:cNvSpPr>
            <a:spLocks noChangeArrowheads="1"/>
          </p:cNvSpPr>
          <p:nvPr/>
        </p:nvSpPr>
        <p:spPr bwMode="auto">
          <a:xfrm>
            <a:off x="6324600" y="3124200"/>
            <a:ext cx="2743200" cy="3657600"/>
          </a:xfrm>
          <a:prstGeom prst="ellipse">
            <a:avLst/>
          </a:prstGeom>
          <a:noFill/>
          <a:ln w="9525">
            <a:solidFill>
              <a:srgbClr val="ED181E"/>
            </a:solidFill>
            <a:round/>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endParaRPr lang="en-US" smtClean="0"/>
          </a:p>
        </p:txBody>
      </p:sp>
      <p:pic>
        <p:nvPicPr>
          <p:cNvPr id="17411" name="Picture 4" descr="LastScan"/>
          <p:cNvPicPr>
            <a:picLocks noChangeAspect="1" noChangeArrowheads="1"/>
          </p:cNvPicPr>
          <p:nvPr/>
        </p:nvPicPr>
        <p:blipFill>
          <a:blip r:embed="rId3" cstate="print"/>
          <a:srcRect/>
          <a:stretch>
            <a:fillRect/>
          </a:stretch>
        </p:blipFill>
        <p:spPr bwMode="auto">
          <a:xfrm>
            <a:off x="152400" y="533400"/>
            <a:ext cx="8733634" cy="594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3" cstate="print"/>
          <a:srcRect/>
          <a:stretch>
            <a:fillRect/>
          </a:stretch>
        </p:blipFill>
        <p:spPr bwMode="auto">
          <a:xfrm>
            <a:off x="381000" y="14288"/>
            <a:ext cx="8382000" cy="6818312"/>
          </a:xfrm>
          <a:prstGeom prst="rect">
            <a:avLst/>
          </a:prstGeom>
          <a:noFill/>
          <a:ln w="9525">
            <a:noFill/>
            <a:miter lim="800000"/>
            <a:headEnd/>
            <a:tailEnd/>
          </a:ln>
        </p:spPr>
      </p:pic>
      <p:sp>
        <p:nvSpPr>
          <p:cNvPr id="24579" name="Text Box 3"/>
          <p:cNvSpPr txBox="1">
            <a:spLocks noChangeArrowheads="1"/>
          </p:cNvSpPr>
          <p:nvPr/>
        </p:nvSpPr>
        <p:spPr bwMode="auto">
          <a:xfrm>
            <a:off x="6308725" y="269875"/>
            <a:ext cx="2755900" cy="457200"/>
          </a:xfrm>
          <a:prstGeom prst="rect">
            <a:avLst/>
          </a:prstGeom>
          <a:noFill/>
          <a:ln w="9525">
            <a:noFill/>
            <a:miter lim="800000"/>
            <a:headEnd/>
            <a:tailEnd/>
          </a:ln>
        </p:spPr>
        <p:txBody>
          <a:bodyPr wrap="none">
            <a:spAutoFit/>
          </a:bodyPr>
          <a:lstStyle/>
          <a:p>
            <a:r>
              <a:rPr lang="en-US">
                <a:solidFill>
                  <a:srgbClr val="ED181E"/>
                </a:solidFill>
              </a:rPr>
              <a:t>=</a:t>
            </a:r>
            <a:r>
              <a:rPr lang="en-US" sz="2000">
                <a:solidFill>
                  <a:srgbClr val="ED181E"/>
                </a:solidFill>
              </a:rPr>
              <a:t>Cultural Eutrophication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5538" name="Group 2"/>
          <p:cNvGraphicFramePr>
            <a:graphicFrameLocks noGrp="1"/>
          </p:cNvGraphicFramePr>
          <p:nvPr>
            <p:ph type="tbl" idx="1"/>
          </p:nvPr>
        </p:nvGraphicFramePr>
        <p:xfrm>
          <a:off x="1447800" y="762000"/>
          <a:ext cx="6629400" cy="5183189"/>
        </p:xfrm>
        <a:graphic>
          <a:graphicData uri="http://schemas.openxmlformats.org/drawingml/2006/table">
            <a:tbl>
              <a:tblPr/>
              <a:tblGrid>
                <a:gridCol w="33528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tblGrid>
              <a:tr h="8223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a:rPr>
                        <a:t>Lake Productivity Classification</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a:rPr>
                        <a:t>Total Phosphorus </a:t>
                      </a:r>
                      <a:r>
                        <a:rPr kumimoji="0" lang="en-US" sz="3200" b="1" i="0" u="none" strike="noStrike" cap="none" normalizeH="0" baseline="0" dirty="0" err="1" smtClean="0">
                          <a:ln>
                            <a:noFill/>
                          </a:ln>
                          <a:solidFill>
                            <a:schemeClr val="tx1"/>
                          </a:solidFill>
                          <a:effectLst/>
                          <a:latin typeface="Times"/>
                        </a:rPr>
                        <a:t>ug</a:t>
                      </a:r>
                      <a:r>
                        <a:rPr kumimoji="0" lang="en-US" sz="3200" b="1" i="0" u="none" strike="noStrike" cap="none" normalizeH="0" baseline="0" dirty="0" smtClean="0">
                          <a:ln>
                            <a:noFill/>
                          </a:ln>
                          <a:solidFill>
                            <a:schemeClr val="tx1"/>
                          </a:solidFill>
                          <a:effectLst/>
                          <a:latin typeface="Times"/>
                        </a:rPr>
                        <a:t>/L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239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Times"/>
                        </a:rPr>
                        <a:t>Ultra-oligotrophic</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Times"/>
                        </a:rPr>
                        <a:t>&lt;5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22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Times"/>
                        </a:rPr>
                        <a:t>Oligotrophic</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Times"/>
                        </a:rPr>
                        <a:t>5-10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239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Times"/>
                        </a:rPr>
                        <a:t>Mesotrophic</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Times"/>
                        </a:rPr>
                        <a:t>10-30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239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Times"/>
                        </a:rPr>
                        <a:t>Eutrophic</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Times"/>
                        </a:rPr>
                        <a:t>30-100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22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Times"/>
                        </a:rPr>
                        <a:t>Hypereutrophic</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Times"/>
                        </a:rPr>
                        <a:t>&gt;100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What’s the Big Deal?</a:t>
            </a:r>
            <a:endParaRPr lang="en-US" dirty="0"/>
          </a:p>
        </p:txBody>
      </p:sp>
      <p:pic>
        <p:nvPicPr>
          <p:cNvPr id="4" name="Content Placeholder 3" descr="Algae bloom in Mounds Dam impoundment caused by eutrophication."/>
          <p:cNvPicPr>
            <a:picLocks noGrp="1" noChangeAspect="1" noChangeArrowheads="1"/>
          </p:cNvPicPr>
          <p:nvPr>
            <p:ph sz="half" idx="1"/>
          </p:nvPr>
        </p:nvPicPr>
        <p:blipFill>
          <a:blip r:embed="rId3" cstate="print"/>
          <a:stretch>
            <a:fillRect/>
          </a:stretch>
        </p:blipFill>
        <p:spPr bwMode="auto">
          <a:xfrm>
            <a:off x="1219200" y="1752600"/>
            <a:ext cx="6553200" cy="4112134"/>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r>
              <a:rPr lang="en-US" sz="4000" dirty="0" smtClean="0"/>
              <a:t>What’s the Big Deal?</a:t>
            </a:r>
            <a:br>
              <a:rPr lang="en-US" sz="4000" dirty="0" smtClean="0"/>
            </a:br>
            <a:r>
              <a:rPr lang="en-US" sz="4000" dirty="0" smtClean="0">
                <a:solidFill>
                  <a:schemeClr val="tx1"/>
                </a:solidFill>
              </a:rPr>
              <a:t>Taste and Odor (</a:t>
            </a:r>
            <a:r>
              <a:rPr lang="en-US" sz="4000" dirty="0" err="1" smtClean="0">
                <a:solidFill>
                  <a:schemeClr val="tx1"/>
                </a:solidFill>
              </a:rPr>
              <a:t>T&amp;O</a:t>
            </a:r>
            <a:r>
              <a:rPr lang="en-US" sz="4000" dirty="0" smtClean="0">
                <a:solidFill>
                  <a:schemeClr val="tx1"/>
                </a:solidFill>
              </a:rPr>
              <a:t>) Compounds</a:t>
            </a:r>
          </a:p>
        </p:txBody>
      </p:sp>
      <p:sp>
        <p:nvSpPr>
          <p:cNvPr id="11267" name="Rectangle 3"/>
          <p:cNvSpPr>
            <a:spLocks noGrp="1" noChangeArrowheads="1"/>
          </p:cNvSpPr>
          <p:nvPr>
            <p:ph type="body" sz="half" idx="1"/>
          </p:nvPr>
        </p:nvSpPr>
        <p:spPr>
          <a:xfrm>
            <a:off x="228600" y="1524000"/>
            <a:ext cx="5562600" cy="4525962"/>
          </a:xfrm>
        </p:spPr>
        <p:txBody>
          <a:bodyPr>
            <a:normAutofit/>
          </a:bodyPr>
          <a:lstStyle/>
          <a:p>
            <a:pPr eaLnBrk="1" hangingPunct="1">
              <a:lnSpc>
                <a:spcPct val="90000"/>
              </a:lnSpc>
            </a:pPr>
            <a:r>
              <a:rPr lang="en-US" sz="2400" dirty="0" smtClean="0"/>
              <a:t>Producers</a:t>
            </a:r>
          </a:p>
          <a:p>
            <a:pPr lvl="1" eaLnBrk="1" hangingPunct="1">
              <a:lnSpc>
                <a:spcPct val="90000"/>
              </a:lnSpc>
            </a:pPr>
            <a:r>
              <a:rPr lang="en-US" sz="2400" dirty="0" smtClean="0"/>
              <a:t>Cyanobacteria (</a:t>
            </a:r>
            <a:r>
              <a:rPr lang="en-US" sz="2400" i="1" dirty="0" smtClean="0"/>
              <a:t>Anabaena</a:t>
            </a:r>
            <a:r>
              <a:rPr lang="en-US" sz="2400" dirty="0" smtClean="0"/>
              <a:t> sp., </a:t>
            </a:r>
            <a:r>
              <a:rPr lang="en-US" sz="2400" i="1" dirty="0" smtClean="0"/>
              <a:t>Microcystis</a:t>
            </a:r>
            <a:r>
              <a:rPr lang="en-US" sz="2400" dirty="0" smtClean="0"/>
              <a:t> sp., </a:t>
            </a:r>
            <a:r>
              <a:rPr lang="en-US" sz="2400" i="1" dirty="0" err="1" smtClean="0"/>
              <a:t>Oscillatoria</a:t>
            </a:r>
            <a:r>
              <a:rPr lang="en-US" sz="2400" dirty="0" smtClean="0"/>
              <a:t> sp.)</a:t>
            </a:r>
          </a:p>
          <a:p>
            <a:pPr lvl="1" eaLnBrk="1" hangingPunct="1">
              <a:lnSpc>
                <a:spcPct val="90000"/>
              </a:lnSpc>
            </a:pPr>
            <a:endParaRPr lang="en-US" sz="1800" dirty="0" smtClean="0"/>
          </a:p>
          <a:p>
            <a:pPr eaLnBrk="1" hangingPunct="1">
              <a:lnSpc>
                <a:spcPct val="90000"/>
              </a:lnSpc>
            </a:pPr>
            <a:r>
              <a:rPr lang="en-US" sz="2400" dirty="0" smtClean="0"/>
              <a:t>Organic compounds</a:t>
            </a:r>
          </a:p>
          <a:p>
            <a:pPr lvl="1" eaLnBrk="1" hangingPunct="1">
              <a:lnSpc>
                <a:spcPct val="90000"/>
              </a:lnSpc>
            </a:pPr>
            <a:r>
              <a:rPr lang="en-US" sz="2400" dirty="0" smtClean="0"/>
              <a:t>Geosmin – “earth smell”</a:t>
            </a:r>
          </a:p>
          <a:p>
            <a:pPr lvl="1" eaLnBrk="1" hangingPunct="1">
              <a:lnSpc>
                <a:spcPct val="90000"/>
              </a:lnSpc>
            </a:pPr>
            <a:r>
              <a:rPr lang="en-US" sz="2400" dirty="0" err="1" smtClean="0"/>
              <a:t>MIB</a:t>
            </a:r>
            <a:r>
              <a:rPr lang="en-US" sz="2400" dirty="0" smtClean="0"/>
              <a:t> (2-methylisoborneol)</a:t>
            </a:r>
          </a:p>
          <a:p>
            <a:pPr eaLnBrk="1" hangingPunct="1">
              <a:lnSpc>
                <a:spcPct val="90000"/>
              </a:lnSpc>
            </a:pPr>
            <a:endParaRPr lang="en-US" sz="1600" dirty="0" smtClean="0"/>
          </a:p>
          <a:p>
            <a:pPr eaLnBrk="1" hangingPunct="1">
              <a:lnSpc>
                <a:spcPct val="90000"/>
              </a:lnSpc>
            </a:pPr>
            <a:r>
              <a:rPr lang="en-US" sz="2400" dirty="0" smtClean="0"/>
              <a:t>Low human detection limits</a:t>
            </a:r>
          </a:p>
          <a:p>
            <a:pPr lvl="1" eaLnBrk="1" hangingPunct="1">
              <a:lnSpc>
                <a:spcPct val="90000"/>
              </a:lnSpc>
            </a:pPr>
            <a:r>
              <a:rPr lang="en-US" sz="2400" dirty="0" smtClean="0"/>
              <a:t> &gt;5-10 parts per trillion (</a:t>
            </a:r>
            <a:r>
              <a:rPr lang="en-US" sz="2400" dirty="0" err="1" smtClean="0"/>
              <a:t>ng</a:t>
            </a:r>
            <a:r>
              <a:rPr lang="en-US" sz="2400" dirty="0" smtClean="0"/>
              <a:t>/L)</a:t>
            </a:r>
          </a:p>
          <a:p>
            <a:pPr lvl="1" eaLnBrk="1" hangingPunct="1">
              <a:lnSpc>
                <a:spcPct val="90000"/>
              </a:lnSpc>
            </a:pPr>
            <a:endParaRPr lang="en-US" sz="1600" dirty="0" smtClean="0"/>
          </a:p>
          <a:p>
            <a:pPr eaLnBrk="1" hangingPunct="1">
              <a:lnSpc>
                <a:spcPct val="90000"/>
              </a:lnSpc>
            </a:pPr>
            <a:r>
              <a:rPr lang="en-US" sz="2400" dirty="0" smtClean="0"/>
              <a:t>No known effects on human health</a:t>
            </a:r>
          </a:p>
        </p:txBody>
      </p:sp>
      <p:pic>
        <p:nvPicPr>
          <p:cNvPr id="11268" name="Picture 14" descr="6_anabaena_400x"/>
          <p:cNvPicPr>
            <a:picLocks noGrp="1" noChangeAspect="1" noChangeArrowheads="1"/>
          </p:cNvPicPr>
          <p:nvPr>
            <p:ph sz="quarter" idx="2"/>
          </p:nvPr>
        </p:nvPicPr>
        <p:blipFill>
          <a:blip r:embed="rId3" cstate="print"/>
          <a:srcRect/>
          <a:stretch>
            <a:fillRect/>
          </a:stretch>
        </p:blipFill>
        <p:spPr>
          <a:xfrm>
            <a:off x="5608638" y="1600200"/>
            <a:ext cx="2925762" cy="2185988"/>
          </a:xfrm>
          <a:noFill/>
          <a:ln>
            <a:solidFill>
              <a:schemeClr val="tx1"/>
            </a:solidFill>
          </a:ln>
        </p:spPr>
      </p:pic>
      <p:pic>
        <p:nvPicPr>
          <p:cNvPr id="11269" name="Picture 20" descr="sp_1c">
            <a:hlinkClick r:id="rId4"/>
          </p:cNvPr>
          <p:cNvPicPr>
            <a:picLocks noGrp="1" noChangeAspect="1" noChangeArrowheads="1"/>
          </p:cNvPicPr>
          <p:nvPr>
            <p:ph sz="quarter" idx="3"/>
          </p:nvPr>
        </p:nvPicPr>
        <p:blipFill>
          <a:blip r:embed="rId5" cstate="print"/>
          <a:srcRect/>
          <a:stretch>
            <a:fillRect/>
          </a:stretch>
        </p:blipFill>
        <p:spPr>
          <a:xfrm>
            <a:off x="5562600" y="4084638"/>
            <a:ext cx="2971800" cy="2316162"/>
          </a:xfrm>
          <a:ln>
            <a:solidFill>
              <a:schemeClr val="tx1"/>
            </a:solid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algal bloom sign"/>
          <p:cNvPicPr>
            <a:picLocks noChangeAspect="1" noChangeArrowheads="1"/>
          </p:cNvPicPr>
          <p:nvPr/>
        </p:nvPicPr>
        <p:blipFill>
          <a:blip r:embed="rId3" cstate="print"/>
          <a:srcRect/>
          <a:stretch>
            <a:fillRect/>
          </a:stretch>
        </p:blipFill>
        <p:spPr bwMode="auto">
          <a:xfrm>
            <a:off x="5410200" y="4038600"/>
            <a:ext cx="3505200" cy="2628900"/>
          </a:xfrm>
          <a:prstGeom prst="rect">
            <a:avLst/>
          </a:prstGeom>
          <a:noFill/>
          <a:ln w="9525">
            <a:noFill/>
            <a:miter lim="800000"/>
            <a:headEnd/>
            <a:tailEnd/>
          </a:ln>
        </p:spPr>
      </p:pic>
      <p:sp>
        <p:nvSpPr>
          <p:cNvPr id="3" name="Title 2"/>
          <p:cNvSpPr>
            <a:spLocks noGrp="1"/>
          </p:cNvSpPr>
          <p:nvPr>
            <p:ph type="title"/>
          </p:nvPr>
        </p:nvSpPr>
        <p:spPr>
          <a:xfrm>
            <a:off x="457200" y="76200"/>
            <a:ext cx="8229600" cy="1143000"/>
          </a:xfrm>
        </p:spPr>
        <p:txBody>
          <a:bodyPr>
            <a:normAutofit fontScale="90000"/>
          </a:bodyPr>
          <a:lstStyle/>
          <a:p>
            <a:r>
              <a:rPr lang="en-US" dirty="0" smtClean="0"/>
              <a:t>What’s the Big Deal?</a:t>
            </a:r>
            <a:br>
              <a:rPr lang="en-US" dirty="0" smtClean="0"/>
            </a:br>
            <a:r>
              <a:rPr lang="en-US" dirty="0" smtClean="0"/>
              <a:t>Algal Toxins</a:t>
            </a:r>
            <a:endParaRPr lang="en-US" dirty="0"/>
          </a:p>
        </p:txBody>
      </p:sp>
      <p:sp>
        <p:nvSpPr>
          <p:cNvPr id="4" name="Content Placeholder 3"/>
          <p:cNvSpPr>
            <a:spLocks noGrp="1"/>
          </p:cNvSpPr>
          <p:nvPr>
            <p:ph idx="1"/>
          </p:nvPr>
        </p:nvSpPr>
        <p:spPr>
          <a:xfrm>
            <a:off x="457200" y="1600200"/>
            <a:ext cx="4953000" cy="4525963"/>
          </a:xfrm>
        </p:spPr>
        <p:txBody>
          <a:bodyPr/>
          <a:lstStyle/>
          <a:p>
            <a:r>
              <a:rPr lang="en-US" dirty="0" err="1" smtClean="0"/>
              <a:t>Cyanotoxins</a:t>
            </a:r>
            <a:endParaRPr lang="en-US" dirty="0" smtClean="0"/>
          </a:p>
          <a:p>
            <a:r>
              <a:rPr lang="en-US" dirty="0" smtClean="0"/>
              <a:t>Producers</a:t>
            </a:r>
          </a:p>
          <a:p>
            <a:pPr lvl="1"/>
            <a:r>
              <a:rPr lang="en-US" dirty="0" err="1" smtClean="0"/>
              <a:t>Microcystins</a:t>
            </a:r>
            <a:r>
              <a:rPr lang="en-US" dirty="0" smtClean="0"/>
              <a:t> (</a:t>
            </a:r>
            <a:r>
              <a:rPr lang="en-US" i="1" dirty="0" smtClean="0"/>
              <a:t>Anabaena, Microcystis, </a:t>
            </a:r>
            <a:r>
              <a:rPr lang="en-US" i="1" dirty="0" err="1" smtClean="0"/>
              <a:t>Oscillatoria</a:t>
            </a:r>
            <a:r>
              <a:rPr lang="en-US" dirty="0" smtClean="0"/>
              <a:t>)</a:t>
            </a:r>
          </a:p>
          <a:p>
            <a:pPr lvl="2"/>
            <a:r>
              <a:rPr lang="en-US" dirty="0" smtClean="0"/>
              <a:t>Fish/dog kills</a:t>
            </a:r>
          </a:p>
          <a:p>
            <a:pPr lvl="2"/>
            <a:r>
              <a:rPr lang="en-US" dirty="0" smtClean="0"/>
              <a:t>Human health? </a:t>
            </a:r>
          </a:p>
        </p:txBody>
      </p:sp>
      <p:pic>
        <p:nvPicPr>
          <p:cNvPr id="5" name="Picture 6" descr="Binder Lake, IA (7)"/>
          <p:cNvPicPr>
            <a:picLocks noChangeAspect="1" noChangeArrowheads="1"/>
          </p:cNvPicPr>
          <p:nvPr/>
        </p:nvPicPr>
        <p:blipFill>
          <a:blip r:embed="rId4" cstate="print"/>
          <a:srcRect/>
          <a:stretch>
            <a:fillRect/>
          </a:stretch>
        </p:blipFill>
        <p:spPr bwMode="auto">
          <a:xfrm>
            <a:off x="5410200" y="1371600"/>
            <a:ext cx="3505200" cy="2628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algal bloom sign"/>
          <p:cNvPicPr>
            <a:picLocks noChangeAspect="1" noChangeArrowheads="1"/>
          </p:cNvPicPr>
          <p:nvPr/>
        </p:nvPicPr>
        <p:blipFill>
          <a:blip r:embed="rId3" cstate="print"/>
          <a:srcRect/>
          <a:stretch>
            <a:fillRect/>
          </a:stretch>
        </p:blipFill>
        <p:spPr bwMode="auto">
          <a:xfrm>
            <a:off x="5410200" y="4038600"/>
            <a:ext cx="3505200" cy="2628900"/>
          </a:xfrm>
          <a:prstGeom prst="rect">
            <a:avLst/>
          </a:prstGeom>
          <a:noFill/>
          <a:ln w="9525">
            <a:noFill/>
            <a:miter lim="800000"/>
            <a:headEnd/>
            <a:tailEnd/>
          </a:ln>
        </p:spPr>
      </p:pic>
      <p:sp>
        <p:nvSpPr>
          <p:cNvPr id="3" name="Title 2"/>
          <p:cNvSpPr>
            <a:spLocks noGrp="1"/>
          </p:cNvSpPr>
          <p:nvPr>
            <p:ph type="title"/>
          </p:nvPr>
        </p:nvSpPr>
        <p:spPr>
          <a:xfrm>
            <a:off x="457200" y="76200"/>
            <a:ext cx="8229600" cy="1143000"/>
          </a:xfrm>
        </p:spPr>
        <p:txBody>
          <a:bodyPr>
            <a:normAutofit fontScale="90000"/>
          </a:bodyPr>
          <a:lstStyle/>
          <a:p>
            <a:r>
              <a:rPr lang="en-US" dirty="0" smtClean="0"/>
              <a:t>What’s the Big Deal?</a:t>
            </a:r>
            <a:br>
              <a:rPr lang="en-US" dirty="0" smtClean="0"/>
            </a:br>
            <a:r>
              <a:rPr lang="en-US" dirty="0" smtClean="0"/>
              <a:t>General Water Quality</a:t>
            </a:r>
            <a:endParaRPr lang="en-US" dirty="0"/>
          </a:p>
        </p:txBody>
      </p:sp>
      <p:sp>
        <p:nvSpPr>
          <p:cNvPr id="4" name="Content Placeholder 3"/>
          <p:cNvSpPr>
            <a:spLocks noGrp="1"/>
          </p:cNvSpPr>
          <p:nvPr>
            <p:ph idx="1"/>
          </p:nvPr>
        </p:nvSpPr>
        <p:spPr>
          <a:xfrm>
            <a:off x="457200" y="1600200"/>
            <a:ext cx="4953000" cy="4525963"/>
          </a:xfrm>
        </p:spPr>
        <p:txBody>
          <a:bodyPr/>
          <a:lstStyle/>
          <a:p>
            <a:r>
              <a:rPr lang="en-US" dirty="0" smtClean="0"/>
              <a:t>Dissolved oxygen</a:t>
            </a:r>
          </a:p>
        </p:txBody>
      </p:sp>
      <p:pic>
        <p:nvPicPr>
          <p:cNvPr id="5" name="Picture 6" descr="Binder Lake, IA (7)"/>
          <p:cNvPicPr>
            <a:picLocks noChangeAspect="1" noChangeArrowheads="1"/>
          </p:cNvPicPr>
          <p:nvPr/>
        </p:nvPicPr>
        <p:blipFill>
          <a:blip r:embed="rId4" cstate="print"/>
          <a:srcRect/>
          <a:stretch>
            <a:fillRect/>
          </a:stretch>
        </p:blipFill>
        <p:spPr bwMode="auto">
          <a:xfrm>
            <a:off x="5410200" y="1371600"/>
            <a:ext cx="3505200" cy="2628900"/>
          </a:xfrm>
          <a:prstGeom prst="rect">
            <a:avLst/>
          </a:prstGeom>
          <a:noFill/>
          <a:ln w="9525">
            <a:noFill/>
            <a:miter lim="800000"/>
            <a:headEnd/>
            <a:tailEnd/>
          </a:ln>
        </p:spPr>
      </p:pic>
    </p:spTree>
    <p:extLst>
      <p:ext uri="{BB962C8B-B14F-4D97-AF65-F5344CB8AC3E}">
        <p14:creationId xmlns:p14="http://schemas.microsoft.com/office/powerpoint/2010/main" val="36927216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3" descr="32 States Anecdotal Reports"/>
          <p:cNvPicPr>
            <a:picLocks noChangeAspect="1" noChangeArrowheads="1"/>
          </p:cNvPicPr>
          <p:nvPr/>
        </p:nvPicPr>
        <p:blipFill>
          <a:blip r:embed="rId3" cstate="print"/>
          <a:srcRect/>
          <a:stretch>
            <a:fillRect/>
          </a:stretch>
        </p:blipFill>
        <p:spPr>
          <a:xfrm>
            <a:off x="4708525" y="3048000"/>
            <a:ext cx="4435475" cy="3429000"/>
          </a:xfrm>
          <a:prstGeom prst="rect">
            <a:avLst/>
          </a:prstGeom>
        </p:spPr>
      </p:pic>
      <p:pic>
        <p:nvPicPr>
          <p:cNvPr id="5" name="Picture 2" descr="2006 Anecdotal Reports"/>
          <p:cNvPicPr>
            <a:picLocks noChangeAspect="1" noChangeArrowheads="1"/>
          </p:cNvPicPr>
          <p:nvPr/>
        </p:nvPicPr>
        <p:blipFill>
          <a:blip r:embed="rId4" cstate="print"/>
          <a:srcRect/>
          <a:stretch>
            <a:fillRect/>
          </a:stretch>
        </p:blipFill>
        <p:spPr bwMode="auto">
          <a:xfrm>
            <a:off x="0" y="2362200"/>
            <a:ext cx="4729163" cy="3578225"/>
          </a:xfrm>
          <a:prstGeom prst="rect">
            <a:avLst/>
          </a:prstGeom>
          <a:noFill/>
          <a:ln w="9525">
            <a:noFill/>
            <a:miter lim="800000"/>
            <a:headEnd/>
            <a:tailEnd/>
          </a:ln>
        </p:spPr>
      </p:pic>
      <p:sp>
        <p:nvSpPr>
          <p:cNvPr id="6" name="Rectangle 3"/>
          <p:cNvSpPr txBox="1">
            <a:spLocks noGrp="1" noChangeArrowheads="1"/>
          </p:cNvSpPr>
          <p:nvPr>
            <p:ph type="title"/>
          </p:nvPr>
        </p:nvSpPr>
        <p:spPr bwMode="auto">
          <a:prstGeom prst="rect">
            <a:avLst/>
          </a:prstGeom>
          <a:noFill/>
          <a:ln w="9525">
            <a:noFill/>
            <a:miter lim="800000"/>
            <a:headEnd/>
            <a:tailEnd/>
          </a:ln>
          <a:effectLst/>
        </p:spPr>
        <p:txBody>
          <a:bodyPr anchor="ctr">
            <a:noAutofit/>
          </a:bodyPr>
          <a:lstStyle/>
          <a:p>
            <a:pPr algn="ctr" eaLnBrk="0" hangingPunct="0">
              <a:defRPr/>
            </a:pPr>
            <a:r>
              <a:rPr lang="en-US" sz="3600" b="1" kern="0" dirty="0" smtClean="0">
                <a:latin typeface="Times New Roman" pitchFamily="18" charset="0"/>
                <a:cs typeface="Times New Roman" pitchFamily="18" charset="0"/>
              </a:rPr>
              <a:t>Cyanobacterial Blooms are a common problem in the United States…</a:t>
            </a:r>
            <a:endParaRPr lang="en-US" sz="3600" b="1" kern="0" dirty="0">
              <a:latin typeface="Times New Roman" pitchFamily="18" charset="0"/>
              <a:cs typeface="Times New Roman" pitchFamily="18" charset="0"/>
            </a:endParaRPr>
          </a:p>
        </p:txBody>
      </p:sp>
      <p:sp>
        <p:nvSpPr>
          <p:cNvPr id="7" name="Rectangle 3"/>
          <p:cNvSpPr txBox="1">
            <a:spLocks noChangeArrowheads="1"/>
          </p:cNvSpPr>
          <p:nvPr/>
        </p:nvSpPr>
        <p:spPr bwMode="auto">
          <a:xfrm>
            <a:off x="0" y="2133600"/>
            <a:ext cx="5610225" cy="538163"/>
          </a:xfrm>
          <a:prstGeom prst="rect">
            <a:avLst/>
          </a:prstGeom>
          <a:noFill/>
          <a:ln w="9525">
            <a:noFill/>
            <a:miter lim="800000"/>
            <a:headEnd/>
            <a:tailEnd/>
          </a:ln>
          <a:effectLst/>
        </p:spPr>
        <p:txBody>
          <a:bodyPr anchor="ctr"/>
          <a:lstStyle/>
          <a:p>
            <a:pPr algn="ctr" eaLnBrk="0" hangingPunct="0">
              <a:defRPr/>
            </a:pPr>
            <a:r>
              <a:rPr lang="en-US" sz="2000" kern="0" dirty="0">
                <a:latin typeface="Times New Roman" pitchFamily="18" charset="0"/>
                <a:ea typeface="+mj-ea"/>
                <a:cs typeface="Times New Roman" pitchFamily="18" charset="0"/>
              </a:rPr>
              <a:t>Cyanobacteria Made the News in at Least 21 U.S. States During 2006</a:t>
            </a:r>
          </a:p>
        </p:txBody>
      </p:sp>
      <p:sp>
        <p:nvSpPr>
          <p:cNvPr id="8" name="Rectangle 3"/>
          <p:cNvSpPr txBox="1">
            <a:spLocks noChangeArrowheads="1"/>
          </p:cNvSpPr>
          <p:nvPr/>
        </p:nvSpPr>
        <p:spPr>
          <a:xfrm>
            <a:off x="4419600" y="5715000"/>
            <a:ext cx="5105400" cy="8382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At Least 35 U.S. States With Reports</a:t>
            </a:r>
            <a:br>
              <a:rPr kumimoji="0" lang="en-US" sz="20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en-US" sz="20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of </a:t>
            </a:r>
            <a:r>
              <a:rPr kumimoji="0" lang="en-US" sz="20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Cyanotoxin</a:t>
            </a:r>
            <a:r>
              <a:rPr kumimoji="0" lang="en-US" sz="20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Associated Poisonings</a:t>
            </a:r>
            <a:endParaRPr kumimoji="0" lang="en-US" sz="20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about in Oklahoma?</a:t>
            </a:r>
            <a:endParaRPr lang="en-US" dirty="0"/>
          </a:p>
        </p:txBody>
      </p:sp>
      <p:sp>
        <p:nvSpPr>
          <p:cNvPr id="3" name="Content Placeholder 2"/>
          <p:cNvSpPr>
            <a:spLocks noGrp="1"/>
          </p:cNvSpPr>
          <p:nvPr>
            <p:ph idx="1"/>
          </p:nvPr>
        </p:nvSpPr>
        <p:spPr>
          <a:xfrm>
            <a:off x="228600" y="1600200"/>
            <a:ext cx="5257800" cy="4525963"/>
          </a:xfrm>
        </p:spPr>
        <p:txBody>
          <a:bodyPr/>
          <a:lstStyle/>
          <a:p>
            <a:r>
              <a:rPr lang="en-US" dirty="0" smtClean="0"/>
              <a:t>Reservoirs </a:t>
            </a:r>
            <a:r>
              <a:rPr lang="en-US" dirty="0" err="1" smtClean="0"/>
              <a:t>vs</a:t>
            </a:r>
            <a:r>
              <a:rPr lang="en-US" dirty="0" smtClean="0"/>
              <a:t> natural lakes</a:t>
            </a:r>
          </a:p>
          <a:p>
            <a:endParaRPr lang="en-US" dirty="0"/>
          </a:p>
          <a:p>
            <a:endParaRPr lang="en-US" dirty="0" smtClean="0"/>
          </a:p>
          <a:p>
            <a:r>
              <a:rPr lang="en-US" dirty="0" smtClean="0"/>
              <a:t>Most reservoirs in the state are eutrophic or hypereutrophic</a:t>
            </a:r>
            <a:endParaRPr lang="en-US" dirty="0"/>
          </a:p>
        </p:txBody>
      </p:sp>
      <p:pic>
        <p:nvPicPr>
          <p:cNvPr id="4" name="Picture 7" descr="keystone1web"/>
          <p:cNvPicPr>
            <a:picLocks noChangeAspect="1" noChangeArrowheads="1"/>
          </p:cNvPicPr>
          <p:nvPr/>
        </p:nvPicPr>
        <p:blipFill>
          <a:blip r:embed="rId3" cstate="print"/>
          <a:srcRect/>
          <a:stretch>
            <a:fillRect/>
          </a:stretch>
        </p:blipFill>
        <p:spPr bwMode="auto">
          <a:xfrm>
            <a:off x="5638800" y="1219200"/>
            <a:ext cx="3030538" cy="3057525"/>
          </a:xfrm>
          <a:prstGeom prst="rect">
            <a:avLst/>
          </a:prstGeom>
          <a:noFill/>
        </p:spPr>
      </p:pic>
      <p:grpSp>
        <p:nvGrpSpPr>
          <p:cNvPr id="5" name="Group 4"/>
          <p:cNvGrpSpPr>
            <a:grpSpLocks/>
          </p:cNvGrpSpPr>
          <p:nvPr/>
        </p:nvGrpSpPr>
        <p:grpSpPr bwMode="auto">
          <a:xfrm>
            <a:off x="5791200" y="4419600"/>
            <a:ext cx="2971800" cy="2209800"/>
            <a:chOff x="1056" y="1008"/>
            <a:chExt cx="3888" cy="2826"/>
          </a:xfrm>
        </p:grpSpPr>
        <p:pic>
          <p:nvPicPr>
            <p:cNvPr id="6" name="Picture 5"/>
            <p:cNvPicPr>
              <a:picLocks noChangeAspect="1" noChangeArrowheads="1"/>
            </p:cNvPicPr>
            <p:nvPr/>
          </p:nvPicPr>
          <p:blipFill>
            <a:blip r:embed="rId4" cstate="print"/>
            <a:srcRect/>
            <a:stretch>
              <a:fillRect/>
            </a:stretch>
          </p:blipFill>
          <p:spPr bwMode="auto">
            <a:xfrm>
              <a:off x="1056" y="1008"/>
              <a:ext cx="3888" cy="2826"/>
            </a:xfrm>
            <a:prstGeom prst="rect">
              <a:avLst/>
            </a:prstGeom>
            <a:noFill/>
            <a:ln w="38100">
              <a:noFill/>
              <a:miter lim="800000"/>
              <a:headEnd/>
              <a:tailEnd/>
            </a:ln>
            <a:effectLst/>
          </p:spPr>
        </p:pic>
        <p:sp>
          <p:nvSpPr>
            <p:cNvPr id="7" name="Rectangle 6"/>
            <p:cNvSpPr>
              <a:spLocks noChangeArrowheads="1"/>
            </p:cNvSpPr>
            <p:nvPr/>
          </p:nvSpPr>
          <p:spPr bwMode="auto">
            <a:xfrm>
              <a:off x="1152" y="3456"/>
              <a:ext cx="864" cy="336"/>
            </a:xfrm>
            <a:prstGeom prst="rect">
              <a:avLst/>
            </a:prstGeom>
            <a:solidFill>
              <a:schemeClr val="bg1"/>
            </a:solidFill>
            <a:ln w="9525">
              <a:noFill/>
              <a:miter lim="800000"/>
              <a:headEnd/>
              <a:tailEnd/>
            </a:ln>
            <a:effectLst/>
          </p:spPr>
          <p:txBody>
            <a:bodyPr wrap="none" anchor="ctr">
              <a:spAutoFit/>
            </a:bodyPr>
            <a:lstStyle/>
            <a:p>
              <a:endParaRPr lang="en-US"/>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Grand Lake</a:t>
            </a:r>
            <a:endParaRPr lang="en-US" dirty="0"/>
          </a:p>
        </p:txBody>
      </p:sp>
      <p:sp>
        <p:nvSpPr>
          <p:cNvPr id="3" name="Content Placeholder 2"/>
          <p:cNvSpPr>
            <a:spLocks noGrp="1"/>
          </p:cNvSpPr>
          <p:nvPr>
            <p:ph idx="1"/>
          </p:nvPr>
        </p:nvSpPr>
        <p:spPr/>
        <p:txBody>
          <a:bodyPr/>
          <a:lstStyle/>
          <a:p>
            <a:r>
              <a:rPr lang="en-US" dirty="0" smtClean="0"/>
              <a:t>2011 was a bad year…</a:t>
            </a:r>
          </a:p>
          <a:p>
            <a:r>
              <a:rPr lang="en-US" dirty="0" smtClean="0"/>
              <a:t>National attention</a:t>
            </a:r>
          </a:p>
          <a:p>
            <a:r>
              <a:rPr lang="en-US" dirty="0" smtClean="0"/>
              <a:t>Increased awareness</a:t>
            </a:r>
            <a:endParaRPr lang="en-US" dirty="0"/>
          </a:p>
        </p:txBody>
      </p:sp>
      <p:pic>
        <p:nvPicPr>
          <p:cNvPr id="4" name="Picture 2" descr="https://encrypted-tbn3.gstatic.com/images?q=tbn:ANd9GcQye85GxAaKt-LFtRcPdgXidWBkXQ4PkCRXxl0jD-rArqwoORXq"/>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1295400"/>
            <a:ext cx="2590801"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095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1" descr="IMG_17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1000"/>
            <a:ext cx="4267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81000"/>
            <a:ext cx="4038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5" name="TextBox 3"/>
          <p:cNvSpPr txBox="1">
            <a:spLocks noChangeArrowheads="1"/>
          </p:cNvSpPr>
          <p:nvPr/>
        </p:nvSpPr>
        <p:spPr bwMode="auto">
          <a:xfrm>
            <a:off x="533400" y="3962400"/>
            <a:ext cx="8077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107" charset="-128"/>
              </a:defRPr>
            </a:lvl1pPr>
            <a:lvl2pPr marL="742950" indent="-285750" eaLnBrk="0" hangingPunct="0">
              <a:defRPr>
                <a:solidFill>
                  <a:schemeClr val="tx1"/>
                </a:solidFill>
                <a:latin typeface="Arial" charset="0"/>
                <a:ea typeface="ＭＳ Ｐゴシック" pitchFamily="-107" charset="-128"/>
              </a:defRPr>
            </a:lvl2pPr>
            <a:lvl3pPr marL="1143000" indent="-228600" eaLnBrk="0" hangingPunct="0">
              <a:defRPr>
                <a:solidFill>
                  <a:schemeClr val="tx1"/>
                </a:solidFill>
                <a:latin typeface="Arial" charset="0"/>
                <a:ea typeface="ＭＳ Ｐゴシック" pitchFamily="-107" charset="-128"/>
              </a:defRPr>
            </a:lvl3pPr>
            <a:lvl4pPr marL="1600200" indent="-228600" eaLnBrk="0" hangingPunct="0">
              <a:defRPr>
                <a:solidFill>
                  <a:schemeClr val="tx1"/>
                </a:solidFill>
                <a:latin typeface="Arial" charset="0"/>
                <a:ea typeface="ＭＳ Ｐゴシック" pitchFamily="-107" charset="-128"/>
              </a:defRPr>
            </a:lvl4pPr>
            <a:lvl5pPr marL="2057400" indent="-228600" eaLnBrk="0" hangingPunct="0">
              <a:defRPr>
                <a:solidFill>
                  <a:schemeClr val="tx1"/>
                </a:solidFill>
                <a:latin typeface="Arial" charset="0"/>
                <a:ea typeface="ＭＳ Ｐゴシック" pitchFamily="-107"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7"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7"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7"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7" charset="-128"/>
              </a:defRPr>
            </a:lvl9pPr>
          </a:lstStyle>
          <a:p>
            <a:pPr eaLnBrk="1" hangingPunct="1"/>
            <a:r>
              <a:rPr lang="en-US" altLang="en-US"/>
              <a:t>Blue-green algae bloom on Grand Lake in July, 2011: (Left) Duck Creek arm near popular commercial marinas and (Right) Unfinished bridge located in the Horse Creek arm.</a:t>
            </a:r>
          </a:p>
          <a:p>
            <a:pPr eaLnBrk="1" hangingPunct="1"/>
            <a:endParaRPr lang="en-US" altLang="en-US"/>
          </a:p>
        </p:txBody>
      </p:sp>
    </p:spTree>
    <p:extLst>
      <p:ext uri="{BB962C8B-B14F-4D97-AF65-F5344CB8AC3E}">
        <p14:creationId xmlns:p14="http://schemas.microsoft.com/office/powerpoint/2010/main" val="13052085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ea typeface="ＭＳ Ｐゴシック" pitchFamily="-107" charset="-128"/>
              </a:defRPr>
            </a:lvl1pPr>
            <a:lvl2pPr marL="742950" indent="-285750" eaLnBrk="0" hangingPunct="0">
              <a:defRPr>
                <a:solidFill>
                  <a:schemeClr val="tx1"/>
                </a:solidFill>
                <a:latin typeface="Arial" charset="0"/>
                <a:ea typeface="ＭＳ Ｐゴシック" pitchFamily="-107" charset="-128"/>
              </a:defRPr>
            </a:lvl2pPr>
            <a:lvl3pPr marL="1143000" indent="-228600" eaLnBrk="0" hangingPunct="0">
              <a:defRPr>
                <a:solidFill>
                  <a:schemeClr val="tx1"/>
                </a:solidFill>
                <a:latin typeface="Arial" charset="0"/>
                <a:ea typeface="ＭＳ Ｐゴシック" pitchFamily="-107" charset="-128"/>
              </a:defRPr>
            </a:lvl3pPr>
            <a:lvl4pPr marL="1600200" indent="-228600" eaLnBrk="0" hangingPunct="0">
              <a:defRPr>
                <a:solidFill>
                  <a:schemeClr val="tx1"/>
                </a:solidFill>
                <a:latin typeface="Arial" charset="0"/>
                <a:ea typeface="ＭＳ Ｐゴシック" pitchFamily="-107" charset="-128"/>
              </a:defRPr>
            </a:lvl4pPr>
            <a:lvl5pPr marL="2057400" indent="-228600" eaLnBrk="0" hangingPunct="0">
              <a:defRPr>
                <a:solidFill>
                  <a:schemeClr val="tx1"/>
                </a:solidFill>
                <a:latin typeface="Arial" charset="0"/>
                <a:ea typeface="ＭＳ Ｐゴシック" pitchFamily="-107"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7"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7"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7"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7" charset="-128"/>
              </a:defRPr>
            </a:lvl9pPr>
          </a:lstStyle>
          <a:p>
            <a:pPr eaLnBrk="1" hangingPunct="1"/>
            <a:endParaRPr lang="en-US" altLang="en-US"/>
          </a:p>
        </p:txBody>
      </p:sp>
      <p:grpSp>
        <p:nvGrpSpPr>
          <p:cNvPr id="3" name="Group 153"/>
          <p:cNvGrpSpPr>
            <a:grpSpLocks noChangeAspect="1"/>
          </p:cNvGrpSpPr>
          <p:nvPr/>
        </p:nvGrpSpPr>
        <p:grpSpPr bwMode="auto">
          <a:xfrm>
            <a:off x="609600" y="838200"/>
            <a:ext cx="8237538" cy="5105400"/>
            <a:chOff x="1488" y="4343"/>
            <a:chExt cx="8640" cy="5356"/>
          </a:xfrm>
        </p:grpSpPr>
        <p:sp>
          <p:nvSpPr>
            <p:cNvPr id="4" name="AutoShape 154"/>
            <p:cNvSpPr>
              <a:spLocks noChangeAspect="1" noChangeArrowheads="1" noTextEdit="1"/>
            </p:cNvSpPr>
            <p:nvPr/>
          </p:nvSpPr>
          <p:spPr bwMode="auto">
            <a:xfrm>
              <a:off x="1488" y="4343"/>
              <a:ext cx="8640" cy="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5" name="Picture 15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8" y="4682"/>
              <a:ext cx="4666" cy="364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15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1" y="7789"/>
              <a:ext cx="5457" cy="151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 Box 157"/>
            <p:cNvSpPr txBox="1">
              <a:spLocks noChangeArrowheads="1"/>
            </p:cNvSpPr>
            <p:nvPr/>
          </p:nvSpPr>
          <p:spPr bwMode="auto">
            <a:xfrm>
              <a:off x="5656" y="9334"/>
              <a:ext cx="4049"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606" tIns="28803" rIns="57606" bIns="28803"/>
            <a:lstStyle>
              <a:lvl1pPr eaLnBrk="0" hangingPunct="0">
                <a:defRPr>
                  <a:solidFill>
                    <a:schemeClr val="tx1"/>
                  </a:solidFill>
                  <a:latin typeface="Arial" charset="0"/>
                  <a:ea typeface="ＭＳ Ｐゴシック" pitchFamily="-107" charset="-128"/>
                </a:defRPr>
              </a:lvl1pPr>
              <a:lvl2pPr marL="742950" indent="-285750" eaLnBrk="0" hangingPunct="0">
                <a:defRPr>
                  <a:solidFill>
                    <a:schemeClr val="tx1"/>
                  </a:solidFill>
                  <a:latin typeface="Arial" charset="0"/>
                  <a:ea typeface="ＭＳ Ｐゴシック" pitchFamily="-107" charset="-128"/>
                </a:defRPr>
              </a:lvl2pPr>
              <a:lvl3pPr marL="1143000" indent="-228600" eaLnBrk="0" hangingPunct="0">
                <a:defRPr>
                  <a:solidFill>
                    <a:schemeClr val="tx1"/>
                  </a:solidFill>
                  <a:latin typeface="Arial" charset="0"/>
                  <a:ea typeface="ＭＳ Ｐゴシック" pitchFamily="-107" charset="-128"/>
                </a:defRPr>
              </a:lvl3pPr>
              <a:lvl4pPr marL="1600200" indent="-228600" eaLnBrk="0" hangingPunct="0">
                <a:defRPr>
                  <a:solidFill>
                    <a:schemeClr val="tx1"/>
                  </a:solidFill>
                  <a:latin typeface="Arial" charset="0"/>
                  <a:ea typeface="ＭＳ Ｐゴシック" pitchFamily="-107" charset="-128"/>
                </a:defRPr>
              </a:lvl4pPr>
              <a:lvl5pPr marL="2057400" indent="-228600" eaLnBrk="0" hangingPunct="0">
                <a:defRPr>
                  <a:solidFill>
                    <a:schemeClr val="tx1"/>
                  </a:solidFill>
                  <a:latin typeface="Arial" charset="0"/>
                  <a:ea typeface="ＭＳ Ｐゴシック" pitchFamily="-107"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7"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7"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7"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7" charset="-128"/>
                </a:defRPr>
              </a:lvl9pPr>
            </a:lstStyle>
            <a:p>
              <a:pPr eaLnBrk="1" hangingPunct="1"/>
              <a:r>
                <a:rPr lang="en-US" altLang="en-US" sz="1000" b="1" i="1">
                  <a:solidFill>
                    <a:srgbClr val="000000"/>
                  </a:solidFill>
                  <a:cs typeface="Times New Roman" pitchFamily="-107" charset="0"/>
                </a:rPr>
                <a:t>Durant Daily Democrat: July 3, 2011</a:t>
              </a:r>
              <a:endParaRPr lang="en-US" altLang="en-US">
                <a:cs typeface="Times New Roman" pitchFamily="-107" charset="0"/>
              </a:endParaRPr>
            </a:p>
          </p:txBody>
        </p:sp>
        <p:sp>
          <p:nvSpPr>
            <p:cNvPr id="8" name="Text Box 158"/>
            <p:cNvSpPr txBox="1">
              <a:spLocks noChangeArrowheads="1"/>
            </p:cNvSpPr>
            <p:nvPr/>
          </p:nvSpPr>
          <p:spPr bwMode="auto">
            <a:xfrm>
              <a:off x="1564" y="4343"/>
              <a:ext cx="3795"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606" tIns="28803" rIns="57606" bIns="28803"/>
            <a:lstStyle>
              <a:lvl1pPr eaLnBrk="0" hangingPunct="0">
                <a:defRPr>
                  <a:solidFill>
                    <a:schemeClr val="tx1"/>
                  </a:solidFill>
                  <a:latin typeface="Arial" charset="0"/>
                  <a:ea typeface="ＭＳ Ｐゴシック" pitchFamily="-107" charset="-128"/>
                </a:defRPr>
              </a:lvl1pPr>
              <a:lvl2pPr marL="742950" indent="-285750" eaLnBrk="0" hangingPunct="0">
                <a:defRPr>
                  <a:solidFill>
                    <a:schemeClr val="tx1"/>
                  </a:solidFill>
                  <a:latin typeface="Arial" charset="0"/>
                  <a:ea typeface="ＭＳ Ｐゴシック" pitchFamily="-107" charset="-128"/>
                </a:defRPr>
              </a:lvl2pPr>
              <a:lvl3pPr marL="1143000" indent="-228600" eaLnBrk="0" hangingPunct="0">
                <a:defRPr>
                  <a:solidFill>
                    <a:schemeClr val="tx1"/>
                  </a:solidFill>
                  <a:latin typeface="Arial" charset="0"/>
                  <a:ea typeface="ＭＳ Ｐゴシック" pitchFamily="-107" charset="-128"/>
                </a:defRPr>
              </a:lvl3pPr>
              <a:lvl4pPr marL="1600200" indent="-228600" eaLnBrk="0" hangingPunct="0">
                <a:defRPr>
                  <a:solidFill>
                    <a:schemeClr val="tx1"/>
                  </a:solidFill>
                  <a:latin typeface="Arial" charset="0"/>
                  <a:ea typeface="ＭＳ Ｐゴシック" pitchFamily="-107" charset="-128"/>
                </a:defRPr>
              </a:lvl4pPr>
              <a:lvl5pPr marL="2057400" indent="-228600" eaLnBrk="0" hangingPunct="0">
                <a:defRPr>
                  <a:solidFill>
                    <a:schemeClr val="tx1"/>
                  </a:solidFill>
                  <a:latin typeface="Arial" charset="0"/>
                  <a:ea typeface="ＭＳ Ｐゴシック" pitchFamily="-107"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7"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7"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7"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7" charset="-128"/>
                </a:defRPr>
              </a:lvl9pPr>
            </a:lstStyle>
            <a:p>
              <a:pPr eaLnBrk="1" hangingPunct="1"/>
              <a:r>
                <a:rPr lang="en-US" altLang="en-US" sz="1000" b="1" i="1">
                  <a:solidFill>
                    <a:srgbClr val="000000"/>
                  </a:solidFill>
                  <a:cs typeface="Times New Roman" pitchFamily="-107" charset="0"/>
                </a:rPr>
                <a:t>Lawton Constitution: July 2, 2011</a:t>
              </a:r>
              <a:endParaRPr lang="en-US" altLang="en-US">
                <a:cs typeface="Times New Roman" pitchFamily="-107" charset="0"/>
              </a:endParaRPr>
            </a:p>
          </p:txBody>
        </p:sp>
      </p:grpSp>
    </p:spTree>
    <p:extLst>
      <p:ext uri="{BB962C8B-B14F-4D97-AF65-F5344CB8AC3E}">
        <p14:creationId xmlns:p14="http://schemas.microsoft.com/office/powerpoint/2010/main" val="33996122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700"/>
            <a:ext cx="4572000" cy="13665279"/>
          </a:xfrm>
          <a:prstGeom prst="rect">
            <a:avLst/>
          </a:prstGeom>
        </p:spPr>
        <p:txBody>
          <a:bodyPr>
            <a:spAutoFit/>
          </a:bodyPr>
          <a:lstStyle/>
          <a:p>
            <a:r>
              <a:rPr lang="en-US" sz="1400" dirty="0"/>
              <a:t>FAQs</a:t>
            </a:r>
            <a:br>
              <a:rPr lang="en-US" sz="1400" dirty="0"/>
            </a:br>
            <a:r>
              <a:rPr lang="en-US" sz="1400" dirty="0"/>
              <a:t/>
            </a:r>
            <a:br>
              <a:rPr lang="en-US" sz="1400" dirty="0"/>
            </a:br>
            <a:r>
              <a:rPr lang="en-US" sz="1400" dirty="0"/>
              <a:t>The Grand River Dam Authority on Friday strongly cautioned people to stay out of Grand Lake because of blooms of potentially dangerous blue-green algae, which can cause intestinal and respiratory problems in humans and animals if ingested in large enough amounts. The following are some questions and answers about the situation: </a:t>
            </a:r>
            <a:br>
              <a:rPr lang="en-US" sz="1400" dirty="0"/>
            </a:br>
            <a:r>
              <a:rPr lang="en-US" sz="1400" dirty="0"/>
              <a:t/>
            </a:r>
            <a:br>
              <a:rPr lang="en-US" sz="1400" dirty="0"/>
            </a:br>
            <a:r>
              <a:rPr lang="en-US" sz="1400" b="1" dirty="0"/>
              <a:t>What is blue-green algae? </a:t>
            </a:r>
            <a:r>
              <a:rPr lang="en-US" sz="1400" dirty="0"/>
              <a:t/>
            </a:r>
            <a:br>
              <a:rPr lang="en-US" sz="1400" dirty="0"/>
            </a:br>
            <a:r>
              <a:rPr lang="en-US" sz="1400" dirty="0"/>
              <a:t>A free-floating microscopic organism that is naturally present in lakes but usually found in low numbers. It is actually cyanobacteria. It is dangerous because of its ability to produce and release toxins in the water. </a:t>
            </a:r>
            <a:br>
              <a:rPr lang="en-US" sz="1400" dirty="0"/>
            </a:br>
            <a:r>
              <a:rPr lang="en-US" sz="1400" dirty="0"/>
              <a:t/>
            </a:r>
            <a:br>
              <a:rPr lang="en-US" sz="1400" dirty="0"/>
            </a:br>
            <a:r>
              <a:rPr lang="en-US" sz="1400" b="1" dirty="0"/>
              <a:t>When will it be safe to go back in the lake? </a:t>
            </a:r>
            <a:r>
              <a:rPr lang="en-US" sz="1400" dirty="0"/>
              <a:t/>
            </a:r>
            <a:br>
              <a:rPr lang="en-US" sz="1400" dirty="0"/>
            </a:br>
            <a:r>
              <a:rPr lang="en-US" sz="1400" dirty="0"/>
              <a:t>Officials said Friday it’s unclear when it will be safe. Algae blooms can persist for weeks or even months. </a:t>
            </a:r>
            <a:br>
              <a:rPr lang="en-US" sz="1400" dirty="0"/>
            </a:br>
            <a:r>
              <a:rPr lang="en-US" sz="1400" dirty="0"/>
              <a:t/>
            </a:r>
            <a:br>
              <a:rPr lang="en-US" sz="1400" dirty="0"/>
            </a:br>
            <a:r>
              <a:rPr lang="en-US" sz="1400" b="1" dirty="0"/>
              <a:t>How do I know whether I’ve been affected? </a:t>
            </a:r>
            <a:r>
              <a:rPr lang="en-US" sz="1400" dirty="0"/>
              <a:t/>
            </a:r>
            <a:br>
              <a:rPr lang="en-US" sz="1400" dirty="0"/>
            </a:br>
            <a:r>
              <a:rPr lang="en-US" sz="1400" dirty="0"/>
              <a:t>The toxins can cause stomach and intestinal illness, trouble breathing, allergic responses, skin irritation, tingling fingers or toes and, rarely, liver damage. Children are particularly susceptible. </a:t>
            </a:r>
            <a:br>
              <a:rPr lang="en-US" sz="1400" dirty="0"/>
            </a:br>
            <a:r>
              <a:rPr lang="en-US" sz="1400" dirty="0"/>
              <a:t/>
            </a:r>
            <a:br>
              <a:rPr lang="en-US" sz="1400" dirty="0"/>
            </a:br>
            <a:r>
              <a:rPr lang="en-US" sz="1400" b="1" dirty="0"/>
              <a:t>If I’ve been in the lake in the last week or two, what should I do? </a:t>
            </a:r>
            <a:r>
              <a:rPr lang="en-US" sz="1400" dirty="0"/>
              <a:t/>
            </a:r>
            <a:br>
              <a:rPr lang="en-US" sz="1400" dirty="0"/>
            </a:br>
            <a:r>
              <a:rPr lang="en-US" sz="1400" dirty="0"/>
              <a:t>Symptoms cannot be prevented after contact, but those who develop severe symptoms should contact their physician. Some symptoms can develop within minutes, but others can take a week to appear.</a:t>
            </a:r>
            <a:br>
              <a:rPr lang="en-US" sz="1400" dirty="0"/>
            </a:br>
            <a:r>
              <a:rPr lang="en-US" sz="1400" dirty="0"/>
              <a:t/>
            </a:r>
            <a:br>
              <a:rPr lang="en-US" sz="1400" dirty="0"/>
            </a:br>
            <a:r>
              <a:rPr lang="en-US" sz="1400" b="1" dirty="0"/>
              <a:t>What should I do if I come into contact with blue-green algae? </a:t>
            </a:r>
            <a:r>
              <a:rPr lang="en-US" sz="1400" dirty="0"/>
              <a:t/>
            </a:r>
            <a:br>
              <a:rPr lang="en-US" sz="1400" dirty="0"/>
            </a:br>
            <a:r>
              <a:rPr lang="en-US" sz="1400" dirty="0"/>
              <a:t>Wash with fresh water and soap after skin contact. </a:t>
            </a:r>
            <a:br>
              <a:rPr lang="en-US" sz="1400" dirty="0"/>
            </a:br>
            <a:r>
              <a:rPr lang="en-US" sz="1400" dirty="0"/>
              <a:t/>
            </a:r>
            <a:br>
              <a:rPr lang="en-US" sz="1400" dirty="0"/>
            </a:br>
            <a:r>
              <a:rPr lang="en-US" sz="1400" b="1" dirty="0"/>
              <a:t>Should I eat fish caught in a lake with blue-green algae?</a:t>
            </a:r>
            <a:r>
              <a:rPr lang="en-US" sz="1400" dirty="0"/>
              <a:t> </a:t>
            </a:r>
            <a:br>
              <a:rPr lang="en-US" sz="1400" dirty="0"/>
            </a:br>
            <a:r>
              <a:rPr lang="en-US" sz="1400" dirty="0"/>
              <a:t>Although the danger of eating fish from water with the algae isn’t completely understood, health officials do not recommend it. </a:t>
            </a:r>
            <a:br>
              <a:rPr lang="en-US" sz="1400" dirty="0"/>
            </a:br>
            <a:r>
              <a:rPr lang="en-US" sz="1400" dirty="0"/>
              <a:t/>
            </a:r>
            <a:br>
              <a:rPr lang="en-US" sz="1400" dirty="0"/>
            </a:br>
            <a:r>
              <a:rPr lang="en-US" sz="1400" b="1" dirty="0"/>
              <a:t>How did this happen? </a:t>
            </a:r>
            <a:r>
              <a:rPr lang="en-US" sz="1400" dirty="0"/>
              <a:t/>
            </a:r>
            <a:br>
              <a:rPr lang="en-US" sz="1400" dirty="0"/>
            </a:br>
            <a:r>
              <a:rPr lang="en-US" sz="1400" dirty="0"/>
              <a:t>The algae uses oxygen and photosynthesis to reproduce. It feeds on phosphorus and nitrogen that can come from lawn fertilizer, chicken litter or sewage treatment runoff. Officials said Friday the lake had elevated levels of phosphorus and nitrogen. The algae grows mostly in hot temperatures and still waters. Recent high temperatures helped fuel that growth. </a:t>
            </a:r>
            <a:br>
              <a:rPr lang="en-US" sz="1400" dirty="0"/>
            </a:br>
            <a:r>
              <a:rPr lang="en-US" sz="1400" dirty="0"/>
              <a:t/>
            </a:r>
            <a:br>
              <a:rPr lang="en-US" sz="1400" dirty="0"/>
            </a:br>
            <a:r>
              <a:rPr lang="en-US" sz="1400" b="1" dirty="0"/>
              <a:t>Is there anything that can be done to get the algae out of the lake?</a:t>
            </a:r>
            <a:r>
              <a:rPr lang="en-US" sz="1400" dirty="0"/>
              <a:t> </a:t>
            </a:r>
            <a:br>
              <a:rPr lang="en-US" sz="1400" dirty="0"/>
            </a:br>
            <a:r>
              <a:rPr lang="en-US" sz="1400" dirty="0"/>
              <a:t>Nothing feasible. Until it expends its primary fuel sources — oxygen, nitrogen and </a:t>
            </a:r>
            <a:r>
              <a:rPr lang="en-US" sz="1400" dirty="0" err="1"/>
              <a:t>phosophorous</a:t>
            </a:r>
            <a:r>
              <a:rPr lang="en-US" sz="1400" dirty="0"/>
              <a:t> — it will continue to survive. Chemicals can kill the algae, but the amount of chemical needed would create a different set of environmental and health concerns. </a:t>
            </a:r>
            <a:br>
              <a:rPr lang="en-US" sz="1400" dirty="0"/>
            </a:br>
            <a:r>
              <a:rPr lang="en-US" sz="1400" dirty="0"/>
              <a:t/>
            </a:r>
            <a:br>
              <a:rPr lang="en-US" sz="1400" dirty="0"/>
            </a:br>
            <a:r>
              <a:rPr lang="en-US" sz="1400" b="1" dirty="0"/>
              <a:t>What do blue-green algae look like? </a:t>
            </a:r>
            <a:r>
              <a:rPr lang="en-US" sz="1400" dirty="0"/>
              <a:t/>
            </a:r>
            <a:br>
              <a:rPr lang="en-US" sz="1400" dirty="0"/>
            </a:br>
            <a:r>
              <a:rPr lang="en-US" sz="1400" dirty="0"/>
              <a:t>It can have a green, bluish, brownish or reddish-green color and has the thickness of soup or paint. It can look like an oil slick. On the shore, it can form a thick mat </a:t>
            </a:r>
            <a:br>
              <a:rPr lang="en-US" sz="1400" dirty="0"/>
            </a:br>
            <a:endParaRPr lang="en-US" sz="1400" dirty="0">
              <a:effectLst/>
            </a:endParaRPr>
          </a:p>
        </p:txBody>
      </p:sp>
      <p:sp>
        <p:nvSpPr>
          <p:cNvPr id="5" name="Rectangle 4"/>
          <p:cNvSpPr/>
          <p:nvPr/>
        </p:nvSpPr>
        <p:spPr>
          <a:xfrm>
            <a:off x="4572000" y="-6845379"/>
            <a:ext cx="4572000" cy="13665279"/>
          </a:xfrm>
          <a:prstGeom prst="rect">
            <a:avLst/>
          </a:prstGeom>
        </p:spPr>
        <p:txBody>
          <a:bodyPr>
            <a:spAutoFit/>
          </a:bodyPr>
          <a:lstStyle/>
          <a:p>
            <a:r>
              <a:rPr lang="en-US" sz="1400" dirty="0"/>
              <a:t>FAQs</a:t>
            </a:r>
            <a:br>
              <a:rPr lang="en-US" sz="1400" dirty="0"/>
            </a:br>
            <a:r>
              <a:rPr lang="en-US" sz="1400" dirty="0"/>
              <a:t/>
            </a:r>
            <a:br>
              <a:rPr lang="en-US" sz="1400" dirty="0"/>
            </a:br>
            <a:r>
              <a:rPr lang="en-US" sz="1400" dirty="0"/>
              <a:t>The Grand River Dam Authority on Friday strongly cautioned people to stay out of Grand Lake because of blooms of potentially dangerous blue-green algae, which can cause intestinal and respiratory problems in humans and animals if ingested in large enough amounts. The following are some questions and answers about the situation: </a:t>
            </a:r>
            <a:br>
              <a:rPr lang="en-US" sz="1400" dirty="0"/>
            </a:br>
            <a:r>
              <a:rPr lang="en-US" sz="1400" dirty="0"/>
              <a:t/>
            </a:r>
            <a:br>
              <a:rPr lang="en-US" sz="1400" dirty="0"/>
            </a:br>
            <a:r>
              <a:rPr lang="en-US" sz="1400" b="1" dirty="0"/>
              <a:t>What is blue-green algae? </a:t>
            </a:r>
            <a:r>
              <a:rPr lang="en-US" sz="1400" dirty="0"/>
              <a:t/>
            </a:r>
            <a:br>
              <a:rPr lang="en-US" sz="1400" dirty="0"/>
            </a:br>
            <a:r>
              <a:rPr lang="en-US" sz="1400" dirty="0"/>
              <a:t>A free-floating microscopic organism that is naturally present in lakes but usually found in low numbers. It is actually cyanobacteria. It is dangerous because of its ability to produce and release toxins in the water. </a:t>
            </a:r>
            <a:br>
              <a:rPr lang="en-US" sz="1400" dirty="0"/>
            </a:br>
            <a:r>
              <a:rPr lang="en-US" sz="1400" dirty="0"/>
              <a:t/>
            </a:r>
            <a:br>
              <a:rPr lang="en-US" sz="1400" dirty="0"/>
            </a:br>
            <a:r>
              <a:rPr lang="en-US" sz="1400" b="1" dirty="0"/>
              <a:t>When will it be safe to go back in the lake? </a:t>
            </a:r>
            <a:r>
              <a:rPr lang="en-US" sz="1400" dirty="0"/>
              <a:t/>
            </a:r>
            <a:br>
              <a:rPr lang="en-US" sz="1400" dirty="0"/>
            </a:br>
            <a:r>
              <a:rPr lang="en-US" sz="1400" dirty="0"/>
              <a:t>Officials said Friday it’s unclear when it will be safe. Algae blooms can persist for weeks or even months. </a:t>
            </a:r>
            <a:br>
              <a:rPr lang="en-US" sz="1400" dirty="0"/>
            </a:br>
            <a:r>
              <a:rPr lang="en-US" sz="1400" dirty="0"/>
              <a:t/>
            </a:r>
            <a:br>
              <a:rPr lang="en-US" sz="1400" dirty="0"/>
            </a:br>
            <a:r>
              <a:rPr lang="en-US" sz="1400" b="1" dirty="0"/>
              <a:t>How do I know whether I’ve been affected? </a:t>
            </a:r>
            <a:r>
              <a:rPr lang="en-US" sz="1400" dirty="0"/>
              <a:t/>
            </a:r>
            <a:br>
              <a:rPr lang="en-US" sz="1400" dirty="0"/>
            </a:br>
            <a:r>
              <a:rPr lang="en-US" sz="1400" dirty="0"/>
              <a:t>The toxins can cause stomach and intestinal illness, trouble breathing, allergic responses, skin irritation, tingling fingers or toes and, rarely, liver damage. Children are particularly susceptible. </a:t>
            </a:r>
            <a:br>
              <a:rPr lang="en-US" sz="1400" dirty="0"/>
            </a:br>
            <a:r>
              <a:rPr lang="en-US" sz="1400" dirty="0"/>
              <a:t/>
            </a:r>
            <a:br>
              <a:rPr lang="en-US" sz="1400" dirty="0"/>
            </a:br>
            <a:r>
              <a:rPr lang="en-US" sz="1400" b="1" dirty="0"/>
              <a:t>If I’ve been in the lake in the last week or two, what should I do? </a:t>
            </a:r>
            <a:r>
              <a:rPr lang="en-US" sz="1400" dirty="0"/>
              <a:t/>
            </a:r>
            <a:br>
              <a:rPr lang="en-US" sz="1400" dirty="0"/>
            </a:br>
            <a:r>
              <a:rPr lang="en-US" sz="1400" dirty="0"/>
              <a:t>Symptoms cannot be prevented after contact, but those who develop severe symptoms should contact their physician. Some symptoms can develop within minutes, but others can take a week to appear.</a:t>
            </a:r>
            <a:br>
              <a:rPr lang="en-US" sz="1400" dirty="0"/>
            </a:br>
            <a:r>
              <a:rPr lang="en-US" sz="1400" dirty="0"/>
              <a:t/>
            </a:r>
            <a:br>
              <a:rPr lang="en-US" sz="1400" dirty="0"/>
            </a:br>
            <a:r>
              <a:rPr lang="en-US" sz="1400" b="1" dirty="0"/>
              <a:t>What should I do if I come into contact with blue-green algae? </a:t>
            </a:r>
            <a:r>
              <a:rPr lang="en-US" sz="1400" dirty="0"/>
              <a:t/>
            </a:r>
            <a:br>
              <a:rPr lang="en-US" sz="1400" dirty="0"/>
            </a:br>
            <a:r>
              <a:rPr lang="en-US" sz="1400" dirty="0"/>
              <a:t>Wash with fresh water and soap after skin contact. </a:t>
            </a:r>
            <a:br>
              <a:rPr lang="en-US" sz="1400" dirty="0"/>
            </a:br>
            <a:r>
              <a:rPr lang="en-US" sz="1400" dirty="0"/>
              <a:t/>
            </a:r>
            <a:br>
              <a:rPr lang="en-US" sz="1400" dirty="0"/>
            </a:br>
            <a:r>
              <a:rPr lang="en-US" sz="1400" b="1" dirty="0"/>
              <a:t>Should I eat fish caught in a lake with blue-green algae?</a:t>
            </a:r>
            <a:r>
              <a:rPr lang="en-US" sz="1400" dirty="0"/>
              <a:t> </a:t>
            </a:r>
            <a:br>
              <a:rPr lang="en-US" sz="1400" dirty="0"/>
            </a:br>
            <a:r>
              <a:rPr lang="en-US" sz="1400" dirty="0"/>
              <a:t>Although the danger of eating fish from water with the algae isn’t completely understood, health officials do not recommend it. </a:t>
            </a:r>
            <a:br>
              <a:rPr lang="en-US" sz="1400" dirty="0"/>
            </a:br>
            <a:r>
              <a:rPr lang="en-US" sz="1400" dirty="0"/>
              <a:t/>
            </a:r>
            <a:br>
              <a:rPr lang="en-US" sz="1400" dirty="0"/>
            </a:br>
            <a:r>
              <a:rPr lang="en-US" sz="1400" b="1" dirty="0"/>
              <a:t>How did this happen? </a:t>
            </a:r>
            <a:r>
              <a:rPr lang="en-US" sz="1400" dirty="0"/>
              <a:t/>
            </a:r>
            <a:br>
              <a:rPr lang="en-US" sz="1400" dirty="0"/>
            </a:br>
            <a:r>
              <a:rPr lang="en-US" sz="1400" dirty="0"/>
              <a:t>The algae uses oxygen and photosynthesis to reproduce. It feeds on phosphorus and nitrogen that can come from lawn fertilizer, chicken litter or sewage treatment runoff. Officials said Friday the lake had elevated levels of phosphorus and nitrogen. The algae grows mostly in hot temperatures and still waters. Recent high temperatures helped fuel that growth. </a:t>
            </a:r>
            <a:br>
              <a:rPr lang="en-US" sz="1400" dirty="0"/>
            </a:br>
            <a:r>
              <a:rPr lang="en-US" sz="1400" dirty="0"/>
              <a:t/>
            </a:r>
            <a:br>
              <a:rPr lang="en-US" sz="1400" dirty="0"/>
            </a:br>
            <a:r>
              <a:rPr lang="en-US" sz="1400" b="1" dirty="0"/>
              <a:t>Is there anything that can be done to get the algae out of the lake?</a:t>
            </a:r>
            <a:r>
              <a:rPr lang="en-US" sz="1400" dirty="0"/>
              <a:t> </a:t>
            </a:r>
            <a:br>
              <a:rPr lang="en-US" sz="1400" dirty="0"/>
            </a:br>
            <a:r>
              <a:rPr lang="en-US" sz="1400" dirty="0"/>
              <a:t>Nothing feasible. Until it expends its primary fuel sources — oxygen, nitrogen and </a:t>
            </a:r>
            <a:r>
              <a:rPr lang="en-US" sz="1400" dirty="0" err="1"/>
              <a:t>phosophorous</a:t>
            </a:r>
            <a:r>
              <a:rPr lang="en-US" sz="1400" dirty="0"/>
              <a:t> — it will continue to survive. Chemicals can kill the algae, but the amount of chemical needed would create a different set of environmental and health concerns. </a:t>
            </a:r>
            <a:br>
              <a:rPr lang="en-US" sz="1400" dirty="0"/>
            </a:br>
            <a:r>
              <a:rPr lang="en-US" sz="1400" dirty="0"/>
              <a:t/>
            </a:r>
            <a:br>
              <a:rPr lang="en-US" sz="1400" dirty="0"/>
            </a:br>
            <a:r>
              <a:rPr lang="en-US" sz="1400" b="1" dirty="0"/>
              <a:t>What do blue-green algae look like? </a:t>
            </a:r>
            <a:r>
              <a:rPr lang="en-US" sz="1400" dirty="0"/>
              <a:t/>
            </a:r>
            <a:br>
              <a:rPr lang="en-US" sz="1400" dirty="0"/>
            </a:br>
            <a:r>
              <a:rPr lang="en-US" sz="1400" dirty="0"/>
              <a:t>It can have a green, bluish, brownish or reddish-green color and has the thickness of soup or paint. It can look like an oil slick. On the shore, it can form a thick mat </a:t>
            </a:r>
            <a:br>
              <a:rPr lang="en-US" sz="1400" dirty="0"/>
            </a:br>
            <a:endParaRPr lang="en-US" sz="1400" dirty="0">
              <a:effectLst/>
            </a:endParaRPr>
          </a:p>
        </p:txBody>
      </p:sp>
    </p:spTree>
    <p:extLst>
      <p:ext uri="{BB962C8B-B14F-4D97-AF65-F5344CB8AC3E}">
        <p14:creationId xmlns:p14="http://schemas.microsoft.com/office/powerpoint/2010/main" val="2946095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35"/>
          <p:cNvGraphicFramePr>
            <a:graphicFrameLocks noGrp="1"/>
          </p:cNvGraphicFramePr>
          <p:nvPr/>
        </p:nvGraphicFramePr>
        <p:xfrm>
          <a:off x="457200" y="1397000"/>
          <a:ext cx="8305800" cy="5140960"/>
        </p:xfrm>
        <a:graphic>
          <a:graphicData uri="http://schemas.openxmlformats.org/drawingml/2006/table">
            <a:tbl>
              <a:tblPr/>
              <a:tblGrid>
                <a:gridCol w="3322638">
                  <a:extLst>
                    <a:ext uri="{9D8B030D-6E8A-4147-A177-3AD203B41FA5}">
                      <a16:colId xmlns:a16="http://schemas.microsoft.com/office/drawing/2014/main" val="20000"/>
                    </a:ext>
                  </a:extLst>
                </a:gridCol>
                <a:gridCol w="2530475">
                  <a:extLst>
                    <a:ext uri="{9D8B030D-6E8A-4147-A177-3AD203B41FA5}">
                      <a16:colId xmlns:a16="http://schemas.microsoft.com/office/drawing/2014/main" val="20001"/>
                    </a:ext>
                  </a:extLst>
                </a:gridCol>
                <a:gridCol w="2452687">
                  <a:extLst>
                    <a:ext uri="{9D8B030D-6E8A-4147-A177-3AD203B41FA5}">
                      <a16:colId xmlns:a16="http://schemas.microsoft.com/office/drawing/2014/main" val="20002"/>
                    </a:ext>
                  </a:extLst>
                </a:gridCol>
              </a:tblGrid>
              <a:tr h="812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1" i="0" u="none" strike="noStrike" cap="none" normalizeH="0" baseline="0" dirty="0" smtClean="0">
                          <a:ln>
                            <a:noFill/>
                          </a:ln>
                          <a:solidFill>
                            <a:schemeClr val="tx1"/>
                          </a:solidFill>
                          <a:effectLst>
                            <a:outerShdw blurRad="38100" dist="38100" dir="2700000" algn="tl">
                              <a:srgbClr val="010199"/>
                            </a:outerShdw>
                          </a:effectLst>
                          <a:latin typeface="Arial" charset="0"/>
                        </a:rPr>
                        <a:t>Feature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1" i="0" u="none" strike="noStrike" cap="none" normalizeH="0" baseline="0" smtClean="0">
                          <a:ln>
                            <a:noFill/>
                          </a:ln>
                          <a:solidFill>
                            <a:schemeClr val="tx1"/>
                          </a:solidFill>
                          <a:effectLst>
                            <a:outerShdw blurRad="38100" dist="38100" dir="2700000" algn="tl">
                              <a:srgbClr val="010199"/>
                            </a:outerShdw>
                          </a:effectLst>
                          <a:latin typeface="Arial" charset="0"/>
                        </a:rPr>
                        <a:t>Oligotrophic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1" i="0" u="none" strike="noStrike" cap="none" normalizeH="0" baseline="0" smtClean="0">
                          <a:ln>
                            <a:noFill/>
                          </a:ln>
                          <a:solidFill>
                            <a:schemeClr val="tx1"/>
                          </a:solidFill>
                          <a:effectLst>
                            <a:outerShdw blurRad="38100" dist="38100" dir="2700000" algn="tl">
                              <a:srgbClr val="010199"/>
                            </a:outerShdw>
                          </a:effectLst>
                          <a:latin typeface="Arial" charset="0"/>
                        </a:rPr>
                        <a:t>Eutrophic</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12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rPr>
                        <a:t>Nutrient Level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en-US" sz="2800" b="0" i="0" u="none" strike="noStrike" cap="none" normalizeH="0" baseline="0" dirty="0" smtClean="0">
                        <a:ln>
                          <a:noFill/>
                        </a:ln>
                        <a:solidFill>
                          <a:schemeClr val="tx1"/>
                        </a:solidFill>
                        <a:effectLst>
                          <a:outerShdw blurRad="38100" dist="38100" dir="2700000" algn="tl">
                            <a:srgbClr val="010199"/>
                          </a:outerShdw>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en-US" sz="2800" b="0" i="0" u="none" strike="noStrike" cap="none" normalizeH="0" baseline="0" dirty="0" smtClean="0">
                        <a:ln>
                          <a:noFill/>
                        </a:ln>
                        <a:solidFill>
                          <a:schemeClr val="tx1"/>
                        </a:solidFill>
                        <a:effectLst>
                          <a:outerShdw blurRad="38100" dist="38100" dir="2700000" algn="tl">
                            <a:srgbClr val="010199"/>
                          </a:outerShdw>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12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rPr>
                        <a:t>Phytoplankton Levels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12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rPr>
                        <a:t>Oxygen Levels (minimum)</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12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rPr>
                        <a:t>Water clarity</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12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rPr>
                        <a:t>Light Penetration</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10199"/>
                          </a:outerShdw>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 name="Rectangle 34"/>
          <p:cNvSpPr>
            <a:spLocks noChangeArrowheads="1"/>
          </p:cNvSpPr>
          <p:nvPr/>
        </p:nvSpPr>
        <p:spPr bwMode="auto">
          <a:xfrm>
            <a:off x="381000" y="228600"/>
            <a:ext cx="8458200" cy="685800"/>
          </a:xfrm>
          <a:prstGeom prst="rect">
            <a:avLst/>
          </a:prstGeom>
          <a:noFill/>
          <a:ln w="9525">
            <a:noFill/>
            <a:miter lim="800000"/>
            <a:headEnd/>
            <a:tailEnd/>
          </a:ln>
          <a:effectLst/>
        </p:spPr>
        <p:txBody>
          <a:bodyPr anchor="ctr"/>
          <a:lstStyle/>
          <a:p>
            <a:pPr algn="ctr" eaLnBrk="1" hangingPunct="1"/>
            <a:r>
              <a:rPr lang="en-US" sz="4400">
                <a:solidFill>
                  <a:schemeClr val="folHlink"/>
                </a:solidFill>
                <a:latin typeface="Times New Roman" pitchFamily="18" charset="0"/>
              </a:rPr>
              <a:t>Oligotrophic vs. Eutrophic</a:t>
            </a:r>
          </a:p>
        </p:txBody>
      </p:sp>
    </p:spTree>
    <p:extLst>
      <p:ext uri="{BB962C8B-B14F-4D97-AF65-F5344CB8AC3E}">
        <p14:creationId xmlns:p14="http://schemas.microsoft.com/office/powerpoint/2010/main" val="18502630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699</TotalTime>
  <Words>435</Words>
  <Application>Microsoft Office PowerPoint</Application>
  <PresentationFormat>On-screen Show (4:3)</PresentationFormat>
  <Paragraphs>176</Paragraphs>
  <Slides>26</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ＭＳ Ｐゴシック</vt:lpstr>
      <vt:lpstr>Arial</vt:lpstr>
      <vt:lpstr>Calibri</vt:lpstr>
      <vt:lpstr>Times</vt:lpstr>
      <vt:lpstr>Times New Roman</vt:lpstr>
      <vt:lpstr>Wingdings</vt:lpstr>
      <vt:lpstr>Office Theme</vt:lpstr>
      <vt:lpstr>What is pollution?</vt:lpstr>
      <vt:lpstr>Pollution</vt:lpstr>
      <vt:lpstr>Classifications of Chemical Pollution</vt:lpstr>
      <vt:lpstr>PowerPoint Presentation</vt:lpstr>
      <vt:lpstr>PowerPoint Presentation</vt:lpstr>
      <vt:lpstr>PowerPoint Presentation</vt:lpstr>
      <vt:lpstr>What limits growth?</vt:lpstr>
      <vt:lpstr>PowerPoint Presentation</vt:lpstr>
      <vt:lpstr>PowerPoint Presentation</vt:lpstr>
      <vt:lpstr>Eutrophication</vt:lpstr>
      <vt:lpstr>Eutrophication</vt:lpstr>
      <vt:lpstr>PowerPoint Presentation</vt:lpstr>
      <vt:lpstr>PowerPoint Presentation</vt:lpstr>
      <vt:lpstr>PowerPoint Presentation</vt:lpstr>
      <vt:lpstr>PowerPoint Presentation</vt:lpstr>
      <vt:lpstr>What’s the Big Deal?</vt:lpstr>
      <vt:lpstr>What’s the Big Deal? Taste and Odor (T&amp;O) Compounds</vt:lpstr>
      <vt:lpstr>What’s the Big Deal? Algal Toxins</vt:lpstr>
      <vt:lpstr>What’s the Big Deal? General Water Quality</vt:lpstr>
      <vt:lpstr>Cyanobacterial Blooms are a common problem in the United States…</vt:lpstr>
      <vt:lpstr>How about in Oklahoma?</vt:lpstr>
      <vt:lpstr>Grand Lake</vt:lpstr>
      <vt:lpstr>PowerPoint Presentation</vt:lpstr>
      <vt:lpstr>PowerPoint Presentation</vt:lpstr>
      <vt:lpstr>PowerPoint Presentation</vt:lpstr>
      <vt:lpstr>PowerPoint Presentation</vt:lpstr>
    </vt:vector>
  </TitlesOfParts>
  <Company>Oklahoma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Announcements</dc:title>
  <dc:creator>Andy Dzialowski</dc:creator>
  <cp:lastModifiedBy>Jason Belden</cp:lastModifiedBy>
  <cp:revision>70</cp:revision>
  <cp:lastPrinted>2013-01-22T18:20:11Z</cp:lastPrinted>
  <dcterms:created xsi:type="dcterms:W3CDTF">2011-01-13T15:52:05Z</dcterms:created>
  <dcterms:modified xsi:type="dcterms:W3CDTF">2019-09-27T14:52:07Z</dcterms:modified>
</cp:coreProperties>
</file>